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94" r:id="rId5"/>
    <p:sldId id="256" r:id="rId6"/>
    <p:sldId id="259" r:id="rId7"/>
    <p:sldId id="260" r:id="rId8"/>
    <p:sldId id="261" r:id="rId9"/>
    <p:sldId id="262" r:id="rId10"/>
    <p:sldId id="263" r:id="rId11"/>
    <p:sldId id="268" r:id="rId12"/>
    <p:sldId id="264" r:id="rId13"/>
    <p:sldId id="265" r:id="rId14"/>
    <p:sldId id="266" r:id="rId15"/>
    <p:sldId id="269" r:id="rId16"/>
    <p:sldId id="270" r:id="rId17"/>
    <p:sldId id="271" r:id="rId18"/>
    <p:sldId id="272" r:id="rId19"/>
    <p:sldId id="273" r:id="rId20"/>
    <p:sldId id="274" r:id="rId21"/>
    <p:sldId id="275" r:id="rId22"/>
    <p:sldId id="276" r:id="rId23"/>
    <p:sldId id="277" r:id="rId24"/>
    <p:sldId id="278" r:id="rId25"/>
    <p:sldId id="267" r:id="rId26"/>
    <p:sldId id="258" r:id="rId27"/>
    <p:sldId id="280" r:id="rId28"/>
    <p:sldId id="279"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066F9-C594-4091-BFC9-8B39990A5F6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066F9-C594-4091-BFC9-8B39990A5F6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066F9-C594-4091-BFC9-8B39990A5F6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573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6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14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694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70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95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312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18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066F9-C594-4091-BFC9-8B39990A5F6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250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587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84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48430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26070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05691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28835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46979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03100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597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066F9-C594-4091-BFC9-8B39990A5F6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09360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91355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72585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1984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64F71D-162B-487C-A087-CDB0326097AE}"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0F6AFF-BDD9-4F32-8B06-9A5C7E02BEE2}" type="slidenum">
              <a:rPr lang="en-US"/>
              <a:pPr>
                <a:defRPr/>
              </a:pPr>
              <a:t>‹#›</a:t>
            </a:fld>
            <a:endParaRPr lang="en-US"/>
          </a:p>
        </p:txBody>
      </p:sp>
    </p:spTree>
    <p:extLst>
      <p:ext uri="{BB962C8B-B14F-4D97-AF65-F5344CB8AC3E}">
        <p14:creationId xmlns:p14="http://schemas.microsoft.com/office/powerpoint/2010/main" val="3415050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D14E62-1F04-4ABE-AD46-6DE12EC3811A}"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EBBBEC-5400-462C-B563-535FBC828E6F}" type="slidenum">
              <a:rPr lang="en-US"/>
              <a:pPr>
                <a:defRPr/>
              </a:pPr>
              <a:t>‹#›</a:t>
            </a:fld>
            <a:endParaRPr lang="en-US"/>
          </a:p>
        </p:txBody>
      </p:sp>
    </p:spTree>
    <p:extLst>
      <p:ext uri="{BB962C8B-B14F-4D97-AF65-F5344CB8AC3E}">
        <p14:creationId xmlns:p14="http://schemas.microsoft.com/office/powerpoint/2010/main" val="1793438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8BCB14-0006-4D40-A3CB-E06F5C2DD74C}"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F995FF-270E-4198-8E52-EB5FA1F21EB2}" type="slidenum">
              <a:rPr lang="en-US"/>
              <a:pPr>
                <a:defRPr/>
              </a:pPr>
              <a:t>‹#›</a:t>
            </a:fld>
            <a:endParaRPr lang="en-US"/>
          </a:p>
        </p:txBody>
      </p:sp>
    </p:spTree>
    <p:extLst>
      <p:ext uri="{BB962C8B-B14F-4D97-AF65-F5344CB8AC3E}">
        <p14:creationId xmlns:p14="http://schemas.microsoft.com/office/powerpoint/2010/main" val="514534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E54356-C521-402C-B25F-AFF7B594770D}" type="datetimeFigureOut">
              <a:rPr lang="en-US">
                <a:solidFill>
                  <a:prstClr val="black">
                    <a:tint val="75000"/>
                  </a:prstClr>
                </a:solidFill>
              </a:rPr>
              <a:pPr>
                <a:defRPr/>
              </a:pPr>
              <a:t>5/12/2016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405D9C-5824-4533-85AC-E4297DB384D1}" type="slidenum">
              <a:rPr lang="en-US"/>
              <a:pPr>
                <a:defRPr/>
              </a:pPr>
              <a:t>‹#›</a:t>
            </a:fld>
            <a:endParaRPr lang="en-US"/>
          </a:p>
        </p:txBody>
      </p:sp>
    </p:spTree>
    <p:extLst>
      <p:ext uri="{BB962C8B-B14F-4D97-AF65-F5344CB8AC3E}">
        <p14:creationId xmlns:p14="http://schemas.microsoft.com/office/powerpoint/2010/main" val="38399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320600-4801-42B6-9656-4B8504BA37FE}" type="datetimeFigureOut">
              <a:rPr lang="en-US">
                <a:solidFill>
                  <a:prstClr val="black">
                    <a:tint val="75000"/>
                  </a:prstClr>
                </a:solidFill>
              </a:rPr>
              <a:pPr>
                <a:defRPr/>
              </a:pPr>
              <a:t>5/12/2016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D0E540B-49DB-4665-9A1B-1A8798512F79}" type="slidenum">
              <a:rPr lang="en-US"/>
              <a:pPr>
                <a:defRPr/>
              </a:pPr>
              <a:t>‹#›</a:t>
            </a:fld>
            <a:endParaRPr lang="en-US"/>
          </a:p>
        </p:txBody>
      </p:sp>
    </p:spTree>
    <p:extLst>
      <p:ext uri="{BB962C8B-B14F-4D97-AF65-F5344CB8AC3E}">
        <p14:creationId xmlns:p14="http://schemas.microsoft.com/office/powerpoint/2010/main" val="585094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5CC726-145A-4CC3-9426-F2C18C5D72F8}" type="datetimeFigureOut">
              <a:rPr lang="en-US">
                <a:solidFill>
                  <a:prstClr val="black">
                    <a:tint val="75000"/>
                  </a:prstClr>
                </a:solidFill>
              </a:rPr>
              <a:pPr>
                <a:defRPr/>
              </a:pPr>
              <a:t>5/12/2016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A4D2CEB-867E-4087-9C29-7F320BCCD5A8}" type="slidenum">
              <a:rPr lang="en-US"/>
              <a:pPr>
                <a:defRPr/>
              </a:pPr>
              <a:t>‹#›</a:t>
            </a:fld>
            <a:endParaRPr lang="en-US"/>
          </a:p>
        </p:txBody>
      </p:sp>
    </p:spTree>
    <p:extLst>
      <p:ext uri="{BB962C8B-B14F-4D97-AF65-F5344CB8AC3E}">
        <p14:creationId xmlns:p14="http://schemas.microsoft.com/office/powerpoint/2010/main" val="184901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066F9-C594-4091-BFC9-8B39990A5F62}"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37CC90-F35B-4DA0-B224-1713376388AE}" type="datetimeFigureOut">
              <a:rPr lang="en-US">
                <a:solidFill>
                  <a:prstClr val="black">
                    <a:tint val="75000"/>
                  </a:prstClr>
                </a:solidFill>
              </a:rPr>
              <a:pPr>
                <a:defRPr/>
              </a:pPr>
              <a:t>5/12/2016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969EE5-E052-4EC2-B322-408996DC89CB}" type="slidenum">
              <a:rPr lang="en-US"/>
              <a:pPr>
                <a:defRPr/>
              </a:pPr>
              <a:t>‹#›</a:t>
            </a:fld>
            <a:endParaRPr lang="en-US"/>
          </a:p>
        </p:txBody>
      </p:sp>
    </p:spTree>
    <p:extLst>
      <p:ext uri="{BB962C8B-B14F-4D97-AF65-F5344CB8AC3E}">
        <p14:creationId xmlns:p14="http://schemas.microsoft.com/office/powerpoint/2010/main" val="431123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6068FD-0521-430C-BAF8-AD932F85990F}" type="datetimeFigureOut">
              <a:rPr lang="en-US">
                <a:solidFill>
                  <a:prstClr val="black">
                    <a:tint val="75000"/>
                  </a:prstClr>
                </a:solidFill>
              </a:rPr>
              <a:pPr>
                <a:defRPr/>
              </a:pPr>
              <a:t>5/12/2016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EC35FE-52D4-4E92-8237-5A6BEB5BE2F0}" type="slidenum">
              <a:rPr lang="en-US"/>
              <a:pPr>
                <a:defRPr/>
              </a:pPr>
              <a:t>‹#›</a:t>
            </a:fld>
            <a:endParaRPr lang="en-US"/>
          </a:p>
        </p:txBody>
      </p:sp>
    </p:spTree>
    <p:extLst>
      <p:ext uri="{BB962C8B-B14F-4D97-AF65-F5344CB8AC3E}">
        <p14:creationId xmlns:p14="http://schemas.microsoft.com/office/powerpoint/2010/main" val="2946746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910EA2-DC2A-48F1-AB59-2D5B2D7A9964}" type="datetimeFigureOut">
              <a:rPr lang="en-US">
                <a:solidFill>
                  <a:prstClr val="black">
                    <a:tint val="75000"/>
                  </a:prstClr>
                </a:solidFill>
              </a:rPr>
              <a:pPr>
                <a:defRPr/>
              </a:pPr>
              <a:t>5/12/2016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E46396-EBCC-418E-BA47-5AF66A7E945C}" type="slidenum">
              <a:rPr lang="en-US"/>
              <a:pPr>
                <a:defRPr/>
              </a:pPr>
              <a:t>‹#›</a:t>
            </a:fld>
            <a:endParaRPr lang="en-US"/>
          </a:p>
        </p:txBody>
      </p:sp>
    </p:spTree>
    <p:extLst>
      <p:ext uri="{BB962C8B-B14F-4D97-AF65-F5344CB8AC3E}">
        <p14:creationId xmlns:p14="http://schemas.microsoft.com/office/powerpoint/2010/main" val="415509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87362D-8B07-42E2-A6E2-0E17E3B37FE2}"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BFF22E-A8AA-4FB2-9FA2-F798B52466C6}" type="slidenum">
              <a:rPr lang="en-US"/>
              <a:pPr>
                <a:defRPr/>
              </a:pPr>
              <a:t>‹#›</a:t>
            </a:fld>
            <a:endParaRPr lang="en-US"/>
          </a:p>
        </p:txBody>
      </p:sp>
    </p:spTree>
    <p:extLst>
      <p:ext uri="{BB962C8B-B14F-4D97-AF65-F5344CB8AC3E}">
        <p14:creationId xmlns:p14="http://schemas.microsoft.com/office/powerpoint/2010/main" val="588074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20EA12-0C68-4577-B375-3AA14CA19660}"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CA02C1-F301-45F5-8E87-2B11A29478C7}" type="slidenum">
              <a:rPr lang="en-US"/>
              <a:pPr>
                <a:defRPr/>
              </a:pPr>
              <a:t>‹#›</a:t>
            </a:fld>
            <a:endParaRPr lang="en-US"/>
          </a:p>
        </p:txBody>
      </p:sp>
    </p:spTree>
    <p:extLst>
      <p:ext uri="{BB962C8B-B14F-4D97-AF65-F5344CB8AC3E}">
        <p14:creationId xmlns:p14="http://schemas.microsoft.com/office/powerpoint/2010/main" val="167101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066F9-C594-4091-BFC9-8B39990A5F62}"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066F9-C594-4091-BFC9-8B39990A5F62}"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066F9-C594-4091-BFC9-8B39990A5F62}"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066F9-C594-4091-BFC9-8B39990A5F62}"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066F9-C594-4091-BFC9-8B39990A5F62}"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13C1E-81C8-42AC-90E8-9874DF1A51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066F9-C594-4091-BFC9-8B39990A5F62}" type="datetimeFigureOut">
              <a:rPr lang="en-US" smtClean="0"/>
              <a:t>5/12/2016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13C1E-81C8-42AC-90E8-9874DF1A51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E5802-D4D9-4352-ADF1-1E6D9BFB43D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49A80-FE5C-42CE-9EB0-9A3F3C7CA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35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3272-26E9-4FD2-9E4D-8778E1809BBC}" type="datetimeFigureOut">
              <a:rPr lang="ms-MY" smtClean="0">
                <a:solidFill>
                  <a:prstClr val="black">
                    <a:tint val="75000"/>
                  </a:prstClr>
                </a:solidFill>
              </a:rPr>
              <a:pPr/>
              <a:t>12/05/2016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15688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D9CAA74-8128-4B48-A90B-96E3AF57662C}"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A518253F-82D5-4BF8-AA04-CDF3D8AE02E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931880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098" name="Picture 2" descr="C:\Users\USER\Desktop\POSTER HARI GU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96"/>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4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1338242" y="228600"/>
            <a:ext cx="6510358" cy="523220"/>
          </a:xfrm>
          <a:prstGeom prst="rect">
            <a:avLst/>
          </a:prstGeom>
        </p:spPr>
        <p:txBody>
          <a:bodyPr>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p:txBody>
      </p:sp>
      <p:sp>
        <p:nvSpPr>
          <p:cNvPr id="4" name="TextBox 3"/>
          <p:cNvSpPr txBox="1"/>
          <p:nvPr/>
        </p:nvSpPr>
        <p:spPr>
          <a:xfrm>
            <a:off x="304800" y="4267200"/>
            <a:ext cx="8534400" cy="2108269"/>
          </a:xfrm>
          <a:prstGeom prst="rect">
            <a:avLst/>
          </a:prstGeom>
          <a:solidFill>
            <a:srgbClr val="00B0F0">
              <a:alpha val="41000"/>
            </a:srgbClr>
          </a:solidFill>
          <a:ln w="19050">
            <a:solidFill>
              <a:schemeClr val="bg1"/>
            </a:solidFill>
          </a:ln>
        </p:spPr>
        <p:txBody>
          <a:bodyPr>
            <a:spAutoFit/>
          </a:bodyPr>
          <a:lstStyle/>
          <a:p>
            <a:pPr algn="ctr">
              <a:defRPr/>
            </a:pPr>
            <a:endParaRPr lang="en-US" sz="11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a:defRPr/>
            </a:pP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Sesungguhnya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perumpamaan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berilmu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pengetahuan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muka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bumi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ini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seperti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bintang-bintang</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langit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menjadi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petunjuk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menerangi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kegelapan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sama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daratan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mahupun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lautan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apabila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terbenam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atau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hilang</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dikhuatiri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hilang</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arah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tujuan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p>
          <a:p>
            <a:pPr algn="ctr">
              <a:defRPr/>
            </a:pP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riwayat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Imam Ahmad)</a:t>
            </a:r>
          </a:p>
        </p:txBody>
      </p:sp>
      <p:sp>
        <p:nvSpPr>
          <p:cNvPr id="5" name="Rectangle 4"/>
          <p:cNvSpPr/>
          <p:nvPr/>
        </p:nvSpPr>
        <p:spPr>
          <a:xfrm>
            <a:off x="457200" y="1416938"/>
            <a:ext cx="8229600" cy="2032000"/>
          </a:xfrm>
          <a:prstGeom prst="rect">
            <a:avLst/>
          </a:prstGeom>
          <a:solidFill>
            <a:schemeClr val="bg1">
              <a:alpha val="60000"/>
            </a:schemeClr>
          </a:solidFill>
        </p:spPr>
        <p:txBody>
          <a:bodyPr>
            <a:spAutoFit/>
          </a:bodyPr>
          <a:lstStyle/>
          <a:p>
            <a:pPr algn="ctr" rtl="1">
              <a:defRPr/>
            </a:pP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مَثَلَ الْعُلَمَاءِ فِي الأَرْضِ كَمَثَلِ نُجُومِ السَّمَاءِ ، يُهْتَدَى بِهَا فِي ظُلُمَاتِ الْبَرِّ وَالْبَحْرِ ، فَإِذَا انْطَمَسَتِ النُّجُومُ يُوشِكُ أَنْ تَضِلَّ الْهُدَاةُ " </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062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990600" y="76200"/>
            <a:ext cx="7086600" cy="1015663"/>
          </a:xfrm>
          <a:prstGeom prst="rect">
            <a:avLst/>
          </a:prstGeom>
        </p:spPr>
        <p:txBody>
          <a:bodyPr>
            <a:spAutoFit/>
          </a:bodyPr>
          <a:lstStyle/>
          <a:p>
            <a:pPr algn="ctr" eaLnBrk="1" fontAlgn="auto" hangingPunct="1">
              <a:spcBef>
                <a:spcPts val="0"/>
              </a:spcBef>
              <a:spcAft>
                <a:spcPts val="0"/>
              </a:spcAft>
              <a:defRPr/>
            </a:pPr>
            <a:r>
              <a:rPr lang="sv-SE" sz="3000" b="1"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a typeface="Times New Roman"/>
              </a:rPr>
              <a:t>Antara </a:t>
            </a:r>
            <a:r>
              <a:rPr lang="sv-SE" sz="3000" b="1" kern="0" dirty="0" smtClean="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a typeface="Times New Roman"/>
              </a:rPr>
              <a:t>kata - kata </a:t>
            </a:r>
            <a:r>
              <a:rPr lang="sv-SE" sz="3000" b="1"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a typeface="Times New Roman"/>
              </a:rPr>
              <a:t>penghormatan terhadap guru</a:t>
            </a:r>
            <a:endParaRPr lang="en-MY" sz="3000" b="1"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ndParaRPr>
          </a:p>
        </p:txBody>
      </p:sp>
      <p:sp>
        <p:nvSpPr>
          <p:cNvPr id="4" name="Oval Callout 3"/>
          <p:cNvSpPr/>
          <p:nvPr/>
        </p:nvSpPr>
        <p:spPr>
          <a:xfrm>
            <a:off x="228600" y="1219200"/>
            <a:ext cx="8610600" cy="1752600"/>
          </a:xfrm>
          <a:prstGeom prst="wedgeEllipseCallou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ms-MY" sz="2000" b="1" kern="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a:rPr>
              <a:t>Imam Syafie amat menghormati gurunya.  </a:t>
            </a:r>
            <a:endParaRPr lang="ms-MY" sz="2000" b="1" kern="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a:endParaRPr>
          </a:p>
          <a:p>
            <a:pPr algn="ctr">
              <a:defRPr/>
            </a:pPr>
            <a:r>
              <a:rPr lang="ms-MY" sz="2000" b="1" kern="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a:rPr>
              <a:t>Beliau </a:t>
            </a:r>
            <a:r>
              <a:rPr lang="ms-MY" sz="2000" b="1" kern="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a:rPr>
              <a:t>pernah berkata: </a:t>
            </a:r>
          </a:p>
          <a:p>
            <a:pPr algn="ctr">
              <a:defRPr/>
            </a:pPr>
            <a:r>
              <a:rPr lang="ms-MY" sz="2000" b="1" kern="0" dirty="0">
                <a:ln w="3175" cmpd="sng">
                  <a:solidFill>
                    <a:srgbClr val="002060"/>
                  </a:solidFill>
                  <a:prstDash val="solid"/>
                </a:ln>
                <a:solidFill>
                  <a:srgbClr val="FFFF00"/>
                </a:solidFill>
                <a:effectLst>
                  <a:outerShdw blurRad="63500" dir="3600000" algn="tl" rotWithShape="0">
                    <a:srgbClr val="000000">
                      <a:alpha val="70000"/>
                    </a:srgbClr>
                  </a:outerShdw>
                </a:effectLst>
                <a:latin typeface="Arial"/>
              </a:rPr>
              <a:t>“Malik Bin Anas adalah guruku. Seandainya tidak ada Imam Malik dan Ibnu Uyainah, maka hilanglah ilmu dari seluruh negeri hijaz”.</a:t>
            </a:r>
          </a:p>
        </p:txBody>
      </p:sp>
      <p:sp>
        <p:nvSpPr>
          <p:cNvPr id="5" name="Oval Callout 4"/>
          <p:cNvSpPr/>
          <p:nvPr/>
        </p:nvSpPr>
        <p:spPr>
          <a:xfrm>
            <a:off x="624136" y="2955966"/>
            <a:ext cx="7986464" cy="1905000"/>
          </a:xfrm>
          <a:prstGeom prst="wedgeEllipseCallou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ms-MY" sz="2000" b="1" kern="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a:rPr>
              <a:t>Saidina Ali Radiallahu anhu juga pernah berkata: </a:t>
            </a:r>
          </a:p>
          <a:p>
            <a:pPr algn="ctr">
              <a:defRPr/>
            </a:pPr>
            <a:r>
              <a:rPr lang="ms-MY" sz="2000" b="1" kern="0" dirty="0">
                <a:ln w="3175" cmpd="sng">
                  <a:solidFill>
                    <a:srgbClr val="002060"/>
                  </a:solidFill>
                  <a:prstDash val="solid"/>
                </a:ln>
                <a:solidFill>
                  <a:srgbClr val="FFFF00"/>
                </a:solidFill>
                <a:effectLst>
                  <a:outerShdw blurRad="63500" dir="3600000" algn="tl" rotWithShape="0">
                    <a:srgbClr val="000000">
                      <a:alpha val="70000"/>
                    </a:srgbClr>
                  </a:outerShdw>
                </a:effectLst>
                <a:latin typeface="Arial"/>
              </a:rPr>
              <a:t>“Barang siapa yang mengajar aku walaupun satu huruf maka dia adalah guruku”.</a:t>
            </a:r>
          </a:p>
        </p:txBody>
      </p:sp>
      <p:sp>
        <p:nvSpPr>
          <p:cNvPr id="6" name="Oval Callout 5"/>
          <p:cNvSpPr/>
          <p:nvPr/>
        </p:nvSpPr>
        <p:spPr>
          <a:xfrm>
            <a:off x="152400" y="4648200"/>
            <a:ext cx="8686800" cy="1905000"/>
          </a:xfrm>
          <a:prstGeom prst="wedgeEllipseCallou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ms-MY" sz="2000" b="1" kern="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a:rPr>
              <a:t>Imam Ghazali dalam kitab ‘Ihya Ulumuddin memetik nasihat Lukman Al-Hakim kepada anaknya supaya menghormati guru, katanya : </a:t>
            </a:r>
          </a:p>
          <a:p>
            <a:pPr algn="ctr">
              <a:defRPr/>
            </a:pPr>
            <a:r>
              <a:rPr lang="ms-MY" sz="2000" b="1" kern="0" dirty="0">
                <a:ln w="3175" cmpd="sng">
                  <a:solidFill>
                    <a:srgbClr val="002060"/>
                  </a:solidFill>
                  <a:prstDash val="solid"/>
                </a:ln>
                <a:solidFill>
                  <a:srgbClr val="FFFF00"/>
                </a:solidFill>
                <a:effectLst>
                  <a:outerShdw blurRad="63500" dir="3600000" algn="tl" rotWithShape="0">
                    <a:srgbClr val="000000">
                      <a:alpha val="70000"/>
                    </a:srgbClr>
                  </a:outerShdw>
                </a:effectLst>
                <a:latin typeface="Arial"/>
              </a:rPr>
              <a:t>“Wahai anakku, Dampingilah para guru dengan penuh beradab”.</a:t>
            </a:r>
          </a:p>
        </p:txBody>
      </p:sp>
    </p:spTree>
    <p:extLst>
      <p:ext uri="{BB962C8B-B14F-4D97-AF65-F5344CB8AC3E}">
        <p14:creationId xmlns:p14="http://schemas.microsoft.com/office/powerpoint/2010/main" val="130621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791018" y="3962400"/>
            <a:ext cx="7632848" cy="1676400"/>
          </a:xfrm>
          <a:prstGeom prst="rect">
            <a:avLst/>
          </a:prstGeom>
          <a:gradFill rotWithShape="1">
            <a:gsLst>
              <a:gs pos="0">
                <a:srgbClr val="005BD3">
                  <a:tint val="50000"/>
                  <a:satMod val="300000"/>
                </a:srgbClr>
              </a:gs>
              <a:gs pos="35000">
                <a:srgbClr val="005BD3">
                  <a:tint val="37000"/>
                  <a:satMod val="300000"/>
                </a:srgbClr>
              </a:gs>
              <a:gs pos="100000">
                <a:srgbClr val="005BD3">
                  <a:tint val="15000"/>
                  <a:satMod val="350000"/>
                </a:srgbClr>
              </a:gs>
            </a:gsLst>
            <a:lin ang="16200000" scaled="1"/>
          </a:gradFill>
          <a:ln w="2857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lIns="165149" tIns="165149" rIns="165149" bIns="165149" spcCol="1270" anchor="ctr"/>
          <a:lstStyle/>
          <a:p>
            <a:pPr algn="ctr" defTabSz="1289050" eaLnBrk="1" fontAlgn="auto" hangingPunct="1">
              <a:lnSpc>
                <a:spcPct val="90000"/>
              </a:lnSpc>
              <a:spcBef>
                <a:spcPts val="0"/>
              </a:spcBef>
              <a:spcAft>
                <a:spcPct val="35000"/>
              </a:spcAft>
              <a:defRPr/>
            </a:pPr>
            <a:r>
              <a:rPr lang="ms-MY" sz="2600" dirty="0">
                <a:ln w="3175" cmpd="sng">
                  <a:solidFill>
                    <a:srgbClr val="FFC000"/>
                  </a:solidFill>
                  <a:prstDash val="solid"/>
                </a:ln>
                <a:solidFill>
                  <a:srgbClr val="FFFFFF"/>
                </a:solidFill>
                <a:effectLst>
                  <a:glow rad="139700">
                    <a:srgbClr val="151515"/>
                  </a:glow>
                  <a:outerShdw blurRad="63500" dir="3600000" algn="tl" rotWithShape="0">
                    <a:srgbClr val="000000">
                      <a:alpha val="70000"/>
                    </a:srgbClr>
                  </a:outerShdw>
                </a:effectLst>
                <a:latin typeface="Arial"/>
              </a:rPr>
              <a:t>Justeru, </a:t>
            </a:r>
            <a:r>
              <a:rPr lang="ms-MY" sz="2600" dirty="0">
                <a:ln w="3175" cmpd="sng">
                  <a:solidFill>
                    <a:srgbClr val="FFC000"/>
                  </a:solidFill>
                  <a:prstDash val="solid"/>
                </a:ln>
                <a:solidFill>
                  <a:srgbClr val="FFFF00"/>
                </a:solidFill>
                <a:effectLst>
                  <a:glow rad="139700">
                    <a:srgbClr val="151515"/>
                  </a:glow>
                  <a:outerShdw blurRad="63500" dir="3600000" algn="tl" rotWithShape="0">
                    <a:srgbClr val="000000">
                      <a:alpha val="70000"/>
                    </a:srgbClr>
                  </a:outerShdw>
                </a:effectLst>
                <a:latin typeface="Arial"/>
              </a:rPr>
              <a:t>program</a:t>
            </a:r>
            <a:r>
              <a:rPr lang="ms-MY" sz="2600" dirty="0">
                <a:ln w="3175" cmpd="sng">
                  <a:solidFill>
                    <a:srgbClr val="FFC000"/>
                  </a:solidFill>
                  <a:prstDash val="solid"/>
                </a:ln>
                <a:solidFill>
                  <a:srgbClr val="FFFFFF"/>
                </a:solidFill>
                <a:effectLst>
                  <a:glow rad="139700">
                    <a:srgbClr val="151515"/>
                  </a:glow>
                  <a:outerShdw blurRad="63500" dir="3600000" algn="tl" rotWithShape="0">
                    <a:srgbClr val="000000">
                      <a:alpha val="70000"/>
                    </a:srgbClr>
                  </a:outerShdw>
                </a:effectLst>
                <a:latin typeface="Arial"/>
              </a:rPr>
              <a:t> </a:t>
            </a:r>
            <a:r>
              <a:rPr lang="ms-MY" sz="3200" b="1" i="1" dirty="0" smtClean="0">
                <a:ln w="3175" cmpd="sng">
                  <a:solidFill>
                    <a:srgbClr val="FFC000"/>
                  </a:solidFill>
                  <a:prstDash val="solid"/>
                </a:ln>
                <a:solidFill>
                  <a:srgbClr val="FFFF00"/>
                </a:solidFill>
                <a:effectLst>
                  <a:glow rad="139700">
                    <a:srgbClr val="151515"/>
                  </a:glow>
                  <a:outerShdw blurRad="63500" dir="3600000" algn="tl" rotWithShape="0">
                    <a:srgbClr val="000000">
                      <a:alpha val="70000"/>
                    </a:srgbClr>
                  </a:outerShdw>
                </a:effectLst>
                <a:latin typeface="Arial"/>
              </a:rPr>
              <a:t>e - sarana</a:t>
            </a:r>
            <a:r>
              <a:rPr lang="ms-MY" sz="2600" i="1" dirty="0" smtClean="0">
                <a:ln w="3175" cmpd="sng">
                  <a:solidFill>
                    <a:srgbClr val="FFC000"/>
                  </a:solidFill>
                  <a:prstDash val="solid"/>
                </a:ln>
                <a:solidFill>
                  <a:srgbClr val="FFFFFF"/>
                </a:solidFill>
                <a:effectLst>
                  <a:glow rad="139700">
                    <a:srgbClr val="151515"/>
                  </a:glow>
                  <a:outerShdw blurRad="63500" dir="3600000" algn="tl" rotWithShape="0">
                    <a:srgbClr val="000000">
                      <a:alpha val="70000"/>
                    </a:srgbClr>
                  </a:outerShdw>
                </a:effectLst>
                <a:latin typeface="Arial"/>
              </a:rPr>
              <a:t> </a:t>
            </a:r>
            <a:r>
              <a:rPr lang="ms-MY" sz="2600" dirty="0">
                <a:ln w="3175" cmpd="sng">
                  <a:solidFill>
                    <a:srgbClr val="FFC000"/>
                  </a:solidFill>
                  <a:prstDash val="solid"/>
                </a:ln>
                <a:solidFill>
                  <a:srgbClr val="FFFFFF"/>
                </a:solidFill>
                <a:effectLst>
                  <a:glow rad="139700">
                    <a:srgbClr val="151515"/>
                  </a:glow>
                  <a:outerShdw blurRad="63500" dir="3600000" algn="tl" rotWithShape="0">
                    <a:srgbClr val="000000">
                      <a:alpha val="70000"/>
                    </a:srgbClr>
                  </a:outerShdw>
                </a:effectLst>
                <a:latin typeface="Arial"/>
              </a:rPr>
              <a:t>seperti yang terkandung dalam Pelan Pembangunan Pendidikan Malaysia (PPPM) 2013 – 2025 telah diwujudkan</a:t>
            </a:r>
            <a:endParaRPr lang="en-MY" sz="2600" dirty="0">
              <a:ln w="3175" cmpd="sng">
                <a:solidFill>
                  <a:srgbClr val="FFC000"/>
                </a:solidFill>
                <a:prstDash val="solid"/>
              </a:ln>
              <a:solidFill>
                <a:srgbClr val="FFFFFF"/>
              </a:solidFill>
              <a:effectLst>
                <a:glow rad="139700">
                  <a:srgbClr val="151515"/>
                </a:glow>
                <a:outerShdw blurRad="63500" dir="3600000" algn="tl" rotWithShape="0">
                  <a:srgbClr val="000000">
                    <a:alpha val="70000"/>
                  </a:srgbClr>
                </a:outerShdw>
              </a:effectLst>
              <a:latin typeface="Arial"/>
            </a:endParaRPr>
          </a:p>
        </p:txBody>
      </p:sp>
      <p:sp>
        <p:nvSpPr>
          <p:cNvPr id="4" name="Down Arrow Callout 3"/>
          <p:cNvSpPr/>
          <p:nvPr/>
        </p:nvSpPr>
        <p:spPr>
          <a:xfrm>
            <a:off x="771912" y="1752599"/>
            <a:ext cx="7632848" cy="2209800"/>
          </a:xfrm>
          <a:prstGeom prst="downArrowCallout">
            <a:avLst/>
          </a:prstGeom>
          <a:gradFill flip="none" rotWithShape="1">
            <a:gsLst>
              <a:gs pos="0">
                <a:srgbClr val="00349E">
                  <a:shade val="51000"/>
                  <a:satMod val="130000"/>
                </a:srgbClr>
              </a:gs>
              <a:gs pos="80000">
                <a:srgbClr val="00349E">
                  <a:shade val="93000"/>
                  <a:satMod val="130000"/>
                </a:srgbClr>
              </a:gs>
              <a:gs pos="100000">
                <a:srgbClr val="00349E">
                  <a:shade val="94000"/>
                  <a:satMod val="135000"/>
                </a:srgbClr>
              </a:gs>
            </a:gsLst>
            <a:lin ang="5400000" scaled="1"/>
            <a:tileRect/>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lIns="165149" tIns="165149" rIns="165149" bIns="165149" spcCol="1270" anchor="ctr"/>
          <a:lstStyle/>
          <a:p>
            <a:pPr algn="ctr" defTabSz="1289050" eaLnBrk="1" fontAlgn="auto" hangingPunct="1">
              <a:lnSpc>
                <a:spcPct val="90000"/>
              </a:lnSpc>
              <a:spcBef>
                <a:spcPts val="0"/>
              </a:spcBef>
              <a:spcAft>
                <a:spcPct val="35000"/>
              </a:spcAft>
              <a:defRPr/>
            </a:pPr>
            <a:r>
              <a:rPr lang="ms-MY" sz="2400" kern="0" dirty="0">
                <a:ln w="3175" cmpd="sng">
                  <a:solidFill>
                    <a:srgbClr val="FFFF00"/>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Kementerian Pendidikan Malaysia memandang serius berkaitan dengan peranan ibu bapa dan komuniti sekitar terhadap pendidikan</a:t>
            </a:r>
            <a:endParaRPr lang="en-MY" sz="2400" kern="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endParaRPr>
          </a:p>
        </p:txBody>
      </p:sp>
      <p:sp>
        <p:nvSpPr>
          <p:cNvPr id="5" name="Rectangle 4"/>
          <p:cNvSpPr/>
          <p:nvPr/>
        </p:nvSpPr>
        <p:spPr>
          <a:xfrm>
            <a:off x="457200" y="152400"/>
            <a:ext cx="8262272" cy="954107"/>
          </a:xfrm>
          <a:prstGeom prst="rect">
            <a:avLst/>
          </a:prstGeom>
        </p:spPr>
        <p:txBody>
          <a:bodyPr>
            <a:spAutoFit/>
          </a:bodyPr>
          <a:lstStyle/>
          <a:p>
            <a:pPr algn="ctr" eaLnBrk="1" fontAlgn="auto" hangingPunct="1">
              <a:spcBef>
                <a:spcPts val="0"/>
              </a:spcBef>
              <a:spcAft>
                <a:spcPts val="0"/>
              </a:spcAft>
              <a:defRPr/>
            </a:pPr>
            <a:r>
              <a:rPr lang="sv-SE" sz="2800"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a typeface="Times New Roman"/>
              </a:rPr>
              <a:t>Untuk berdepan dengan cabaran-cabaran yang semakin hebat dalam mendidik para pelajar</a:t>
            </a:r>
            <a:endParaRPr lang="en-MY" sz="2800"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88141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Freeform 6"/>
          <p:cNvSpPr/>
          <p:nvPr/>
        </p:nvSpPr>
        <p:spPr>
          <a:xfrm>
            <a:off x="1570469" y="3429000"/>
            <a:ext cx="3285096" cy="1981201"/>
          </a:xfrm>
          <a:prstGeom prst="homePlate">
            <a:avLst/>
          </a:prstGeom>
          <a:gradFill rotWithShape="1">
            <a:gsLst>
              <a:gs pos="0">
                <a:srgbClr val="C00000">
                  <a:shade val="51000"/>
                  <a:satMod val="130000"/>
                </a:srgbClr>
              </a:gs>
              <a:gs pos="80000">
                <a:srgbClr val="C00000">
                  <a:shade val="93000"/>
                  <a:satMod val="130000"/>
                </a:srgbClr>
              </a:gs>
              <a:gs pos="100000">
                <a:srgbClr val="C00000">
                  <a:shade val="94000"/>
                  <a:satMod val="135000"/>
                </a:srgbClr>
              </a:gs>
            </a:gsLst>
            <a:lin ang="16200000" scaled="0"/>
          </a:gradFill>
          <a:ln w="9525" cap="flat" cmpd="sng" algn="ctr">
            <a:solidFill>
              <a:srgbClr val="C00000">
                <a:shade val="95000"/>
                <a:satMod val="105000"/>
              </a:srgbClr>
            </a:solidFill>
            <a:prstDash val="solid"/>
          </a:ln>
          <a:effectLst>
            <a:outerShdw blurRad="40000" dist="23000" dir="5400000" rotWithShape="0">
              <a:srgbClr val="000000">
                <a:alpha val="35000"/>
              </a:srgbClr>
            </a:outerShdw>
          </a:effectLst>
        </p:spPr>
        <p:txBody>
          <a:bodyPr lIns="166441" tIns="166441" rIns="166441" bIns="166441" spcCol="1270" anchor="ctr"/>
          <a:lstStyle/>
          <a:p>
            <a:pPr algn="ctr" defTabSz="1155700" eaLnBrk="1" fontAlgn="auto" hangingPunct="1">
              <a:lnSpc>
                <a:spcPct val="90000"/>
              </a:lnSpc>
              <a:spcAft>
                <a:spcPct val="35000"/>
              </a:spcAft>
              <a:defRPr/>
            </a:pP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Kemahiran</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kepakaran</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ada</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pada</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ibu</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bapa</a:t>
            </a:r>
            <a:endParaRPr lang="en-MY"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4" name="Freeform 7"/>
          <p:cNvSpPr/>
          <p:nvPr/>
        </p:nvSpPr>
        <p:spPr>
          <a:xfrm>
            <a:off x="4861992" y="3429001"/>
            <a:ext cx="3460848" cy="1981200"/>
          </a:xfrm>
          <a:prstGeom prst="homePlate">
            <a:avLst/>
          </a:prstGeom>
          <a:gradFill rotWithShape="1">
            <a:gsLst>
              <a:gs pos="0">
                <a:srgbClr val="00349E">
                  <a:shade val="51000"/>
                  <a:satMod val="130000"/>
                </a:srgbClr>
              </a:gs>
              <a:gs pos="80000">
                <a:srgbClr val="00349E">
                  <a:shade val="93000"/>
                  <a:satMod val="130000"/>
                </a:srgbClr>
              </a:gs>
              <a:gs pos="100000">
                <a:srgbClr val="00349E">
                  <a:shade val="94000"/>
                  <a:satMod val="135000"/>
                </a:srgbClr>
              </a:gs>
            </a:gsLst>
            <a:lin ang="16200000" scaled="0"/>
          </a:gradFill>
          <a:ln w="9525" cap="flat" cmpd="sng" algn="ctr">
            <a:solidFill>
              <a:srgbClr val="00349E">
                <a:shade val="95000"/>
                <a:satMod val="105000"/>
              </a:srgbClr>
            </a:solidFill>
            <a:prstDash val="solid"/>
          </a:ln>
          <a:effectLst>
            <a:outerShdw blurRad="40000" dist="23000" dir="5400000" rotWithShape="0">
              <a:srgbClr val="000000">
                <a:alpha val="35000"/>
              </a:srgbClr>
            </a:outerShdw>
          </a:effectLst>
        </p:spPr>
        <p:txBody>
          <a:bodyPr lIns="166441" tIns="166441" rIns="166441" bIns="166441" spcCol="1270" anchor="ctr"/>
          <a:lstStyle/>
          <a:p>
            <a:pPr algn="ctr" defTabSz="1155700" eaLnBrk="1" fontAlgn="auto" hangingPunct="1">
              <a:lnSpc>
                <a:spcPct val="90000"/>
              </a:lnSpc>
              <a:spcAft>
                <a:spcPct val="35000"/>
              </a:spcAft>
              <a:defRPr/>
            </a:pPr>
            <a:r>
              <a:rPr lang="sv-SE"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Dikongsi bersama dalam membina pendidikan anak-anak</a:t>
            </a:r>
            <a:endParaRPr lang="en-MY"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5" name="Curved Down Arrow 4"/>
          <p:cNvSpPr/>
          <p:nvPr/>
        </p:nvSpPr>
        <p:spPr>
          <a:xfrm rot="5400000" flipV="1">
            <a:off x="-89693" y="2958306"/>
            <a:ext cx="2214562" cy="1470025"/>
          </a:xfrm>
          <a:prstGeom prst="curvedDownArrow">
            <a:avLst/>
          </a:prstGeom>
          <a:solidFill>
            <a:sysClr val="window" lastClr="FFFFFF"/>
          </a:solidFill>
          <a:ln w="28575" cap="flat" cmpd="sng" algn="ctr">
            <a:solidFill>
              <a:srgbClr val="C00000"/>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en-MY" kern="0">
              <a:solidFill>
                <a:sysClr val="windowText" lastClr="000000"/>
              </a:solidFill>
              <a:latin typeface="Arial"/>
            </a:endParaRPr>
          </a:p>
        </p:txBody>
      </p:sp>
      <p:sp>
        <p:nvSpPr>
          <p:cNvPr id="6" name="Freeform 8"/>
          <p:cNvSpPr/>
          <p:nvPr/>
        </p:nvSpPr>
        <p:spPr>
          <a:xfrm>
            <a:off x="762000" y="1295400"/>
            <a:ext cx="7560840" cy="1752600"/>
          </a:xfrm>
          <a:prstGeom prst="snip2Diag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lIns="166441" tIns="166441" rIns="166441" bIns="166441" spcCol="1270" anchor="ctr"/>
          <a:lstStyle/>
          <a:p>
            <a:pPr algn="ctr" defTabSz="1155700" eaLnBrk="1" fontAlgn="auto" hangingPunct="1">
              <a:lnSpc>
                <a:spcPct val="90000"/>
              </a:lnSpc>
              <a:spcAft>
                <a:spcPct val="35000"/>
              </a:spcAft>
              <a:defRPr/>
            </a:pPr>
            <a:r>
              <a:rPr lang="sv-SE" sz="2800" b="1" dirty="0">
                <a:ln w="3175" cmpd="sng">
                  <a:solidFill>
                    <a:schemeClr val="tx1"/>
                  </a:solidFill>
                  <a:prstDash val="solid"/>
                </a:ln>
                <a:solidFill>
                  <a:srgbClr val="FFFF00"/>
                </a:solidFill>
                <a:effectLst>
                  <a:outerShdw blurRad="38100" dist="38100" dir="2700000" algn="tl">
                    <a:srgbClr val="000000">
                      <a:alpha val="43137"/>
                    </a:srgbClr>
                  </a:outerShdw>
                </a:effectLst>
                <a:latin typeface="Arial"/>
              </a:rPr>
              <a:t>E-sarana</a:t>
            </a:r>
            <a:r>
              <a:rPr lang="sv-SE"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merupakan satu usaha bagi meningkatkan penglibatan ibu bapa dalam pembelajaran anak-anak di dalam dan di luar sekolah</a:t>
            </a:r>
          </a:p>
        </p:txBody>
      </p:sp>
    </p:spTree>
    <p:extLst>
      <p:ext uri="{BB962C8B-B14F-4D97-AF65-F5344CB8AC3E}">
        <p14:creationId xmlns:p14="http://schemas.microsoft.com/office/powerpoint/2010/main" val="88141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Freeform 2"/>
          <p:cNvSpPr/>
          <p:nvPr/>
        </p:nvSpPr>
        <p:spPr>
          <a:xfrm>
            <a:off x="830580" y="762000"/>
            <a:ext cx="7622232" cy="1295400"/>
          </a:xfrm>
          <a:custGeom>
            <a:avLst/>
            <a:gdLst>
              <a:gd name="connsiteX0" fmla="*/ 0 w 6984776"/>
              <a:gd name="connsiteY0" fmla="*/ 0 h 1137745"/>
              <a:gd name="connsiteX1" fmla="*/ 6984776 w 6984776"/>
              <a:gd name="connsiteY1" fmla="*/ 0 h 1137745"/>
              <a:gd name="connsiteX2" fmla="*/ 6984776 w 6984776"/>
              <a:gd name="connsiteY2" fmla="*/ 1137745 h 1137745"/>
              <a:gd name="connsiteX3" fmla="*/ 0 w 6984776"/>
              <a:gd name="connsiteY3" fmla="*/ 1137745 h 1137745"/>
              <a:gd name="connsiteX4" fmla="*/ 0 w 6984776"/>
              <a:gd name="connsiteY4" fmla="*/ 0 h 11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76" h="1137745">
                <a:moveTo>
                  <a:pt x="0" y="0"/>
                </a:moveTo>
                <a:lnTo>
                  <a:pt x="6984776" y="0"/>
                </a:lnTo>
                <a:lnTo>
                  <a:pt x="6984776" y="1137745"/>
                </a:lnTo>
                <a:lnTo>
                  <a:pt x="0" y="1137745"/>
                </a:lnTo>
                <a:lnTo>
                  <a:pt x="0"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cap="flat" cmpd="sng" algn="ctr">
            <a:solidFill>
              <a:srgbClr val="68007F"/>
            </a:solidFill>
            <a:prstDash val="solid"/>
          </a:ln>
          <a:effectLst/>
        </p:spPr>
        <p:txBody>
          <a:bodyPr lIns="199136" tIns="199136" rIns="199136" bIns="199136" spcCol="1270" anchor="ctr"/>
          <a:lstStyle/>
          <a:p>
            <a:pPr algn="ctr" defTabSz="1244600" eaLnBrk="1" fontAlgn="auto" hangingPunct="1">
              <a:lnSpc>
                <a:spcPct val="90000"/>
              </a:lnSpc>
              <a:spcAft>
                <a:spcPct val="35000"/>
              </a:spcAft>
              <a:defRPr/>
            </a:pPr>
            <a:r>
              <a:rPr lang="sv-SE" sz="2800" dirty="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Oleh itu amatlah penting penglibatan ibu bapa bersama anak-anak</a:t>
            </a:r>
          </a:p>
        </p:txBody>
      </p:sp>
      <p:sp>
        <p:nvSpPr>
          <p:cNvPr id="4" name="Pentagon 3"/>
          <p:cNvSpPr/>
          <p:nvPr/>
        </p:nvSpPr>
        <p:spPr>
          <a:xfrm>
            <a:off x="990600" y="3962400"/>
            <a:ext cx="7543800" cy="1371600"/>
          </a:xfrm>
          <a:prstGeom prst="homePlate">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lIns="199135" tIns="199137" rIns="199136" bIns="811988" spcCol="1270" anchor="ctr"/>
          <a:lstStyle/>
          <a:p>
            <a:pPr algn="ctr" defTabSz="1244600" eaLnBrk="1" fontAlgn="auto" hangingPunct="1">
              <a:lnSpc>
                <a:spcPct val="90000"/>
              </a:lnSpc>
              <a:spcAft>
                <a:spcPct val="35000"/>
              </a:spcAft>
              <a:defRPr/>
            </a:pPr>
            <a:endPar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algn="ctr" defTabSz="1244600" eaLnBrk="1" fontAlgn="auto" hangingPunct="1">
              <a:lnSpc>
                <a:spcPct val="90000"/>
              </a:lnSpc>
              <a:spcAft>
                <a:spcPct val="35000"/>
              </a:spcAft>
              <a:defRPr/>
            </a:pP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Ibu</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bapa</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juga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perlu</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berperanan</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sebagai</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guru di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rumah</a:t>
            </a:r>
            <a:endParaRPr lang="en-MY"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5" name="Pentagon 4"/>
          <p:cNvSpPr/>
          <p:nvPr/>
        </p:nvSpPr>
        <p:spPr>
          <a:xfrm>
            <a:off x="990600" y="2327313"/>
            <a:ext cx="7543800" cy="1412914"/>
          </a:xfrm>
          <a:prstGeom prst="homePlate">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lIns="199135" tIns="199137" rIns="199136" bIns="811988" spcCol="1270" anchor="ctr"/>
          <a:lstStyle/>
          <a:p>
            <a:pPr algn="ctr" defTabSz="1244600" eaLnBrk="1" fontAlgn="auto" hangingPunct="1">
              <a:lnSpc>
                <a:spcPct val="90000"/>
              </a:lnSpc>
              <a:spcAft>
                <a:spcPct val="35000"/>
              </a:spcAft>
              <a:defRPr/>
            </a:pPr>
            <a:endPar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algn="ctr" defTabSz="1244600" eaLnBrk="1" fontAlgn="auto" hangingPunct="1">
              <a:lnSpc>
                <a:spcPct val="90000"/>
              </a:lnSpc>
              <a:spcAft>
                <a:spcPct val="35000"/>
              </a:spcAft>
              <a:defRPr/>
            </a:pP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Mengambil</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tindakan</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sewajarnya</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bagi</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membantu</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mereka</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meraih</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kejayaan</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pada</a:t>
            </a:r>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masa </a:t>
            </a:r>
            <a:r>
              <a:rPr lang="en-US" sz="28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hadapan</a:t>
            </a:r>
            <a:endPar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88141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148208" y="152400"/>
            <a:ext cx="88162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2</a:t>
            </a:r>
            <a:endParaRPr lang="en-US" sz="2800" dirty="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724400"/>
            <a:ext cx="8915400" cy="1815882"/>
          </a:xfrm>
          <a:prstGeom prst="rect">
            <a:avLst/>
          </a:prstGeom>
          <a:solidFill>
            <a:schemeClr val="accent6">
              <a:lumMod val="50000"/>
              <a:alpha val="24000"/>
            </a:schemeClr>
          </a:solidFill>
        </p:spPr>
        <p:txBody>
          <a:bodyPr wrap="square">
            <a:spAutoFit/>
          </a:bodyPr>
          <a:lstStyle/>
          <a:p>
            <a:pPr algn="ct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hendaklah</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bertolong-tolongan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membuat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kebajikan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bertakwa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janganlah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bertolong-tolongan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melakukan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dosa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maksiat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pencerobohan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28383" y="1997440"/>
            <a:ext cx="8630434" cy="1631216"/>
          </a:xfrm>
          <a:prstGeom prst="rect">
            <a:avLst/>
          </a:prstGeom>
          <a:solidFill>
            <a:schemeClr val="tx2">
              <a:alpha val="38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وَتَعَاوَنُواْ عَلَى الْبرِّ وَالتَّقْوَى وَلاَ تَعَاوَنُواْ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الإِثْمِ وَالْعُدْوَانِ</a:t>
            </a:r>
            <a:endParaRPr lang="en-US"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8141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609600" y="228600"/>
            <a:ext cx="8077200" cy="553998"/>
          </a:xfrm>
          <a:prstGeom prst="rect">
            <a:avLst/>
          </a:prstGeom>
        </p:spPr>
        <p:txBody>
          <a:bodyPr wrap="square">
            <a:spAutoFit/>
          </a:bodyPr>
          <a:lstStyle/>
          <a:p>
            <a:pPr algn="ctr" eaLnBrk="1" fontAlgn="auto" hangingPunct="1">
              <a:spcBef>
                <a:spcPts val="0"/>
              </a:spcBef>
              <a:spcAft>
                <a:spcPts val="0"/>
              </a:spcAft>
              <a:defRPr/>
            </a:pPr>
            <a:r>
              <a:rPr lang="sv-SE" sz="3000"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Black" pitchFamily="34" charset="0"/>
                <a:ea typeface="Times New Roman"/>
              </a:rPr>
              <a:t>Pada zaman yang serba mencabar ini</a:t>
            </a:r>
          </a:p>
        </p:txBody>
      </p:sp>
      <p:sp>
        <p:nvSpPr>
          <p:cNvPr id="4" name="Freeform 6"/>
          <p:cNvSpPr/>
          <p:nvPr/>
        </p:nvSpPr>
        <p:spPr>
          <a:xfrm>
            <a:off x="762000" y="1211899"/>
            <a:ext cx="7620000" cy="1432679"/>
          </a:xfrm>
          <a:prstGeom prst="rect">
            <a:avLst/>
          </a:prstGeom>
          <a:gradFill rotWithShape="1">
            <a:gsLst>
              <a:gs pos="0">
                <a:srgbClr val="00349E">
                  <a:shade val="51000"/>
                  <a:satMod val="130000"/>
                </a:srgbClr>
              </a:gs>
              <a:gs pos="80000">
                <a:srgbClr val="00349E">
                  <a:shade val="93000"/>
                  <a:satMod val="130000"/>
                </a:srgbClr>
              </a:gs>
              <a:gs pos="100000">
                <a:srgbClr val="00349E">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lIns="142370" tIns="142370" rIns="142370" bIns="142370" spcCol="1270" anchor="ctr"/>
          <a:lstStyle/>
          <a:p>
            <a:pPr marL="731838" defTabSz="1111250" eaLnBrk="1" fontAlgn="auto" hangingPunct="1">
              <a:lnSpc>
                <a:spcPct val="90000"/>
              </a:lnSpc>
              <a:spcBef>
                <a:spcPts val="0"/>
              </a:spcBef>
              <a:spcAft>
                <a:spcPct val="35000"/>
              </a:spcAft>
              <a:defRPr/>
            </a:pPr>
            <a:r>
              <a:rPr lang="ms-MY" sz="28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Anak-anak lebih terdedah dengan pelbagai anasir negatif yang boleh menyebabkan mereka lalai dan leka</a:t>
            </a:r>
            <a:endParaRPr lang="en-MY" sz="28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5" name="TextBox 4"/>
          <p:cNvSpPr txBox="1"/>
          <p:nvPr/>
        </p:nvSpPr>
        <p:spPr>
          <a:xfrm>
            <a:off x="3048000" y="2718375"/>
            <a:ext cx="5334000" cy="2107763"/>
          </a:xfrm>
          <a:prstGeom prst="snip2SameRect">
            <a:avLst/>
          </a:prstGeom>
          <a:solidFill>
            <a:srgbClr val="0070C0"/>
          </a:solidFill>
        </p:spPr>
        <p:txBody>
          <a:bodyPr>
            <a:spAutoFit/>
          </a:bodyPr>
          <a:lstStyle/>
          <a:p>
            <a:pPr algn="ctr" eaLnBrk="1" fontAlgn="auto" hangingPunct="1">
              <a:spcBef>
                <a:spcPts val="0"/>
              </a:spcBef>
              <a:spcAft>
                <a:spcPts val="0"/>
              </a:spcAft>
              <a:defRPr/>
            </a:pPr>
            <a:r>
              <a:rPr lang="ms-MY" sz="2400" kern="0" dirty="0">
                <a:ln w="3175" cmpd="sng">
                  <a:solidFill>
                    <a:srgbClr val="FFFFFF"/>
                  </a:solidFill>
                  <a:prstDash val="solid"/>
                </a:ln>
                <a:solidFill>
                  <a:schemeClr val="bg1"/>
                </a:solidFill>
                <a:effectLst>
                  <a:outerShdw blurRad="63500" dir="3600000" algn="tl" rotWithShape="0">
                    <a:srgbClr val="000000">
                      <a:alpha val="70000"/>
                    </a:srgbClr>
                  </a:outerShdw>
                </a:effectLst>
                <a:latin typeface="Arial"/>
              </a:rPr>
              <a:t>Kemajuan teknologi yang semakin berkembang pesat menjadi faktor utama anak-anak disibukkan dengan keseronokkan gajet yang diberi oleh ibu bapa tanpa kawalan</a:t>
            </a:r>
            <a:endParaRPr lang="en-MY" sz="1600" dirty="0">
              <a:solidFill>
                <a:schemeClr val="bg1"/>
              </a:solidFill>
              <a:latin typeface="+mn-lt"/>
            </a:endParaRPr>
          </a:p>
        </p:txBody>
      </p:sp>
      <p:sp>
        <p:nvSpPr>
          <p:cNvPr id="6" name="Bent-Up Arrow 5"/>
          <p:cNvSpPr/>
          <p:nvPr/>
        </p:nvSpPr>
        <p:spPr>
          <a:xfrm rot="5400000">
            <a:off x="1333499" y="2794684"/>
            <a:ext cx="1447802" cy="1219200"/>
          </a:xfrm>
          <a:prstGeom prst="bentUpArrow">
            <a:avLst>
              <a:gd name="adj1" fmla="val 32840"/>
              <a:gd name="adj2" fmla="val 25000"/>
              <a:gd name="adj3" fmla="val 35780"/>
            </a:avLst>
          </a:prstGeom>
          <a:solidFill>
            <a:srgbClr val="C00000">
              <a:lumMod val="20000"/>
              <a:lumOff val="80000"/>
            </a:srgbClr>
          </a:solidFill>
          <a:ln w="25400" cap="flat" cmpd="sng" algn="ctr">
            <a:solidFill>
              <a:sysClr val="window" lastClr="FFFFFF"/>
            </a:solidFill>
            <a:prstDash val="solid"/>
          </a:ln>
          <a:effectLst>
            <a:glow rad="127000">
              <a:schemeClr val="tx1"/>
            </a:glow>
            <a:outerShdw blurRad="50800" dist="38100" dir="5400000" algn="t" rotWithShape="0">
              <a:prstClr val="black">
                <a:alpha val="40000"/>
              </a:prstClr>
            </a:outerShdw>
          </a:effectLst>
        </p:spPr>
      </p:sp>
      <p:sp>
        <p:nvSpPr>
          <p:cNvPr id="7" name="Freeform 6"/>
          <p:cNvSpPr/>
          <p:nvPr/>
        </p:nvSpPr>
        <p:spPr>
          <a:xfrm>
            <a:off x="713526" y="4928611"/>
            <a:ext cx="7632848" cy="1142564"/>
          </a:xfrm>
          <a:custGeom>
            <a:avLst/>
            <a:gdLst>
              <a:gd name="connsiteX0" fmla="*/ 0 w 7632848"/>
              <a:gd name="connsiteY0" fmla="*/ 0 h 1653863"/>
              <a:gd name="connsiteX1" fmla="*/ 7632848 w 7632848"/>
              <a:gd name="connsiteY1" fmla="*/ 0 h 1653863"/>
              <a:gd name="connsiteX2" fmla="*/ 7632848 w 7632848"/>
              <a:gd name="connsiteY2" fmla="*/ 1653863 h 1653863"/>
              <a:gd name="connsiteX3" fmla="*/ 0 w 7632848"/>
              <a:gd name="connsiteY3" fmla="*/ 1653863 h 1653863"/>
              <a:gd name="connsiteX4" fmla="*/ 0 w 7632848"/>
              <a:gd name="connsiteY4" fmla="*/ 0 h 165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848" h="1653863">
                <a:moveTo>
                  <a:pt x="0" y="0"/>
                </a:moveTo>
                <a:lnTo>
                  <a:pt x="7632848" y="0"/>
                </a:lnTo>
                <a:lnTo>
                  <a:pt x="7632848" y="1653863"/>
                </a:lnTo>
                <a:lnTo>
                  <a:pt x="0" y="1653863"/>
                </a:lnTo>
                <a:lnTo>
                  <a:pt x="0" y="0"/>
                </a:lnTo>
                <a:close/>
              </a:path>
            </a:pathLst>
          </a:custGeom>
          <a:gradFill flip="none" rotWithShape="1">
            <a:gsLst>
              <a:gs pos="100000">
                <a:srgbClr val="F79646">
                  <a:lumMod val="75000"/>
                </a:srgbClr>
              </a:gs>
              <a:gs pos="50000">
                <a:srgbClr val="FFFF00">
                  <a:shade val="67500"/>
                  <a:satMod val="115000"/>
                </a:srgbClr>
              </a:gs>
              <a:gs pos="0">
                <a:srgbClr val="FFFF00">
                  <a:shade val="100000"/>
                  <a:satMod val="115000"/>
                </a:srgbClr>
              </a:gs>
            </a:gsLst>
            <a:path path="circle">
              <a:fillToRect l="50000" t="50000" r="50000" b="50000"/>
            </a:path>
            <a:tileRect/>
          </a:gradFill>
          <a:ln w="38100" cap="flat" cmpd="sng" algn="ctr">
            <a:solidFill>
              <a:srgbClr val="002060"/>
            </a:solidFill>
            <a:prstDash val="solid"/>
          </a:ln>
          <a:effectLst/>
        </p:spPr>
        <p:txBody>
          <a:bodyPr lIns="213360" tIns="213360" rIns="213360" bIns="213360" spcCol="1270" anchor="ctr"/>
          <a:lstStyle/>
          <a:p>
            <a:pPr algn="ctr" defTabSz="1333500" eaLnBrk="1" fontAlgn="auto" hangingPunct="1">
              <a:lnSpc>
                <a:spcPct val="90000"/>
              </a:lnSpc>
              <a:spcAft>
                <a:spcPct val="35000"/>
              </a:spcAft>
              <a:defRPr/>
            </a:pPr>
            <a:r>
              <a:rPr lang="en-US" sz="2400" dirty="0" err="1" smtClean="0">
                <a:ln>
                  <a:solidFill>
                    <a:sysClr val="windowText" lastClr="000000"/>
                  </a:solidFill>
                </a:ln>
                <a:solidFill>
                  <a:sysClr val="windowText" lastClr="000000"/>
                </a:solidFill>
                <a:effectLst>
                  <a:glow rad="127000">
                    <a:sysClr val="window" lastClr="FFFFFF"/>
                  </a:glow>
                </a:effectLst>
                <a:latin typeface="Arial"/>
              </a:rPr>
              <a:t>Anak-anak</a:t>
            </a:r>
            <a:r>
              <a:rPr lang="en-US" sz="2400" dirty="0" smtClean="0">
                <a:ln>
                  <a:solidFill>
                    <a:sysClr val="windowText" lastClr="000000"/>
                  </a:solidFill>
                </a:ln>
                <a:solidFill>
                  <a:sysClr val="windowText" lastClr="000000"/>
                </a:solidFill>
                <a:effectLst>
                  <a:glow rad="127000">
                    <a:sysClr val="window" lastClr="FFFFFF"/>
                  </a:glow>
                </a:effectLst>
                <a:latin typeface="Arial"/>
              </a:rPr>
              <a:t>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mudah</a:t>
            </a:r>
            <a:r>
              <a:rPr lang="en-US" sz="2400" dirty="0" smtClean="0">
                <a:ln>
                  <a:solidFill>
                    <a:sysClr val="windowText" lastClr="000000"/>
                  </a:solidFill>
                </a:ln>
                <a:solidFill>
                  <a:sysClr val="windowText" lastClr="000000"/>
                </a:solidFill>
                <a:effectLst>
                  <a:glow rad="127000">
                    <a:sysClr val="window" lastClr="FFFFFF"/>
                  </a:glow>
                </a:effectLst>
                <a:latin typeface="Arial"/>
              </a:rPr>
              <a:t>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percaya</a:t>
            </a:r>
            <a:r>
              <a:rPr lang="en-US" sz="2400" dirty="0" smtClean="0">
                <a:ln>
                  <a:solidFill>
                    <a:sysClr val="windowText" lastClr="000000"/>
                  </a:solidFill>
                </a:ln>
                <a:solidFill>
                  <a:sysClr val="windowText" lastClr="000000"/>
                </a:solidFill>
                <a:effectLst>
                  <a:glow rad="127000">
                    <a:sysClr val="window" lastClr="FFFFFF"/>
                  </a:glow>
                </a:effectLst>
                <a:latin typeface="Arial"/>
              </a:rPr>
              <a:t>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kepada</a:t>
            </a:r>
            <a:r>
              <a:rPr lang="en-US" sz="2400" dirty="0" smtClean="0">
                <a:ln>
                  <a:solidFill>
                    <a:sysClr val="windowText" lastClr="000000"/>
                  </a:solidFill>
                </a:ln>
                <a:solidFill>
                  <a:sysClr val="windowText" lastClr="000000"/>
                </a:solidFill>
                <a:effectLst>
                  <a:glow rad="127000">
                    <a:sysClr val="window" lastClr="FFFFFF"/>
                  </a:glow>
                </a:effectLst>
                <a:latin typeface="Arial"/>
              </a:rPr>
              <a:t>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maklumat</a:t>
            </a:r>
            <a:r>
              <a:rPr lang="en-US" sz="2400" dirty="0" smtClean="0">
                <a:ln>
                  <a:solidFill>
                    <a:sysClr val="windowText" lastClr="000000"/>
                  </a:solidFill>
                </a:ln>
                <a:solidFill>
                  <a:sysClr val="windowText" lastClr="000000"/>
                </a:solidFill>
                <a:effectLst>
                  <a:glow rad="127000">
                    <a:sysClr val="window" lastClr="FFFFFF"/>
                  </a:glow>
                </a:effectLst>
                <a:latin typeface="Arial"/>
              </a:rPr>
              <a:t> yang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diambil</a:t>
            </a:r>
            <a:r>
              <a:rPr lang="en-US" sz="2400" dirty="0" smtClean="0">
                <a:ln>
                  <a:solidFill>
                    <a:sysClr val="windowText" lastClr="000000"/>
                  </a:solidFill>
                </a:ln>
                <a:solidFill>
                  <a:sysClr val="windowText" lastClr="000000"/>
                </a:solidFill>
                <a:effectLst>
                  <a:glow rad="127000">
                    <a:sysClr val="window" lastClr="FFFFFF"/>
                  </a:glow>
                </a:effectLst>
                <a:latin typeface="Arial"/>
              </a:rPr>
              <a:t>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daripada</a:t>
            </a:r>
            <a:r>
              <a:rPr lang="en-US" sz="2400" dirty="0" smtClean="0">
                <a:ln>
                  <a:solidFill>
                    <a:sysClr val="windowText" lastClr="000000"/>
                  </a:solidFill>
                </a:ln>
                <a:solidFill>
                  <a:sysClr val="windowText" lastClr="000000"/>
                </a:solidFill>
                <a:effectLst>
                  <a:glow rad="127000">
                    <a:sysClr val="window" lastClr="FFFFFF"/>
                  </a:glow>
                </a:effectLst>
                <a:latin typeface="Arial"/>
              </a:rPr>
              <a:t> internet, yang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belum</a:t>
            </a:r>
            <a:r>
              <a:rPr lang="en-US" sz="2400" dirty="0" smtClean="0">
                <a:ln>
                  <a:solidFill>
                    <a:sysClr val="windowText" lastClr="000000"/>
                  </a:solidFill>
                </a:ln>
                <a:solidFill>
                  <a:sysClr val="windowText" lastClr="000000"/>
                </a:solidFill>
                <a:effectLst>
                  <a:glow rad="127000">
                    <a:sysClr val="window" lastClr="FFFFFF"/>
                  </a:glow>
                </a:effectLst>
                <a:latin typeface="Arial"/>
              </a:rPr>
              <a:t>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pasti</a:t>
            </a:r>
            <a:r>
              <a:rPr lang="en-US" sz="2400" dirty="0" smtClean="0">
                <a:ln>
                  <a:solidFill>
                    <a:sysClr val="windowText" lastClr="000000"/>
                  </a:solidFill>
                </a:ln>
                <a:solidFill>
                  <a:sysClr val="windowText" lastClr="000000"/>
                </a:solidFill>
                <a:effectLst>
                  <a:glow rad="127000">
                    <a:sysClr val="window" lastClr="FFFFFF"/>
                  </a:glow>
                </a:effectLst>
                <a:latin typeface="Arial"/>
              </a:rPr>
              <a:t> </a:t>
            </a:r>
            <a:r>
              <a:rPr lang="en-US" sz="2400" dirty="0" err="1" smtClean="0">
                <a:ln>
                  <a:solidFill>
                    <a:sysClr val="windowText" lastClr="000000"/>
                  </a:solidFill>
                </a:ln>
                <a:solidFill>
                  <a:sysClr val="windowText" lastClr="000000"/>
                </a:solidFill>
                <a:effectLst>
                  <a:glow rad="127000">
                    <a:sysClr val="window" lastClr="FFFFFF"/>
                  </a:glow>
                </a:effectLst>
                <a:latin typeface="Arial"/>
              </a:rPr>
              <a:t>kesahihannya</a:t>
            </a:r>
            <a:r>
              <a:rPr lang="en-US" sz="2400" dirty="0" smtClean="0">
                <a:ln>
                  <a:solidFill>
                    <a:sysClr val="windowText" lastClr="000000"/>
                  </a:solidFill>
                </a:ln>
                <a:solidFill>
                  <a:sysClr val="windowText" lastClr="000000"/>
                </a:solidFill>
                <a:effectLst>
                  <a:glow rad="127000">
                    <a:sysClr val="window" lastClr="FFFFFF"/>
                  </a:glow>
                </a:effectLst>
                <a:latin typeface="Arial"/>
              </a:rPr>
              <a:t>.</a:t>
            </a:r>
            <a:endParaRPr lang="en-US" sz="2400" dirty="0">
              <a:ln>
                <a:solidFill>
                  <a:sysClr val="windowText" lastClr="000000"/>
                </a:solidFill>
              </a:ln>
              <a:solidFill>
                <a:sysClr val="windowText" lastClr="000000"/>
              </a:solidFill>
              <a:effectLst>
                <a:glow rad="127000">
                  <a:sysClr val="window" lastClr="FFFFFF"/>
                </a:glow>
              </a:effectLst>
              <a:latin typeface="Arial"/>
            </a:endParaRPr>
          </a:p>
        </p:txBody>
      </p:sp>
    </p:spTree>
    <p:extLst>
      <p:ext uri="{BB962C8B-B14F-4D97-AF65-F5344CB8AC3E}">
        <p14:creationId xmlns:p14="http://schemas.microsoft.com/office/powerpoint/2010/main" val="88141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Freeform 5"/>
          <p:cNvSpPr/>
          <p:nvPr/>
        </p:nvSpPr>
        <p:spPr>
          <a:xfrm>
            <a:off x="533400" y="1066800"/>
            <a:ext cx="8077200" cy="9144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p:spPr>
        <p:txBody>
          <a:bodyPr lIns="96811" tIns="96811" rIns="96811" bIns="96811" spcCol="1270" anchor="ctr"/>
          <a:lstStyle/>
          <a:p>
            <a:pPr algn="just" defTabSz="755650" eaLnBrk="1" fontAlgn="auto" hangingPunct="1">
              <a:lnSpc>
                <a:spcPct val="90000"/>
              </a:lnSpc>
              <a:spcBef>
                <a:spcPts val="0"/>
              </a:spcBef>
              <a:spcAft>
                <a:spcPct val="35000"/>
              </a:spcAft>
              <a:defRPr/>
            </a:pPr>
            <a:r>
              <a:rPr lang="ms-MY" sz="2400" kern="0" dirty="0">
                <a:ln w="3175" cmpd="sng">
                  <a:solidFill>
                    <a:schemeClr val="tx1"/>
                  </a:solidFill>
                  <a:prstDash val="solid"/>
                </a:ln>
                <a:effectLst>
                  <a:glow rad="165100">
                    <a:schemeClr val="bg1"/>
                  </a:glow>
                  <a:outerShdw blurRad="38100" dist="38100" dir="2700000" algn="tl">
                    <a:srgbClr val="000000">
                      <a:alpha val="43137"/>
                    </a:srgbClr>
                  </a:outerShdw>
                </a:effectLst>
                <a:latin typeface="Arial"/>
              </a:rPr>
              <a:t>Pertama : </a:t>
            </a:r>
            <a:r>
              <a:rPr lang="ms-MY" sz="2400" kern="0" dirty="0">
                <a:ln w="3175" cmpd="sng">
                  <a:solidFill>
                    <a:srgbClr val="FFFF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rPr>
              <a:t>Guru merupakan insan yang perlu dihormati dan dihargai </a:t>
            </a:r>
            <a:r>
              <a:rPr lang="ms-MY" sz="2400" kern="0" dirty="0" smtClean="0">
                <a:ln w="3175" cmpd="sng">
                  <a:solidFill>
                    <a:srgbClr val="FFFF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rPr>
              <a:t>jasanya</a:t>
            </a:r>
            <a:endParaRPr lang="en-MY" sz="2400" kern="0" dirty="0">
              <a:ln w="3175" cmpd="sng">
                <a:solidFill>
                  <a:sysClr val="windowText" lastClr="0000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endParaRPr>
          </a:p>
        </p:txBody>
      </p:sp>
      <p:sp>
        <p:nvSpPr>
          <p:cNvPr id="4" name="Freeform 6"/>
          <p:cNvSpPr/>
          <p:nvPr/>
        </p:nvSpPr>
        <p:spPr>
          <a:xfrm>
            <a:off x="533400" y="2057400"/>
            <a:ext cx="8069822" cy="91440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chemeClr val="tx1"/>
            </a:solidFill>
            <a:prstDash val="solid"/>
          </a:ln>
          <a:effectLst>
            <a:outerShdw blurRad="40000" dist="20000" dir="5400000" rotWithShape="0">
              <a:srgbClr val="000000">
                <a:alpha val="38000"/>
              </a:srgbClr>
            </a:outerShdw>
          </a:effectLst>
        </p:spPr>
        <p:txBody>
          <a:bodyPr lIns="96811" tIns="96811" rIns="96811" bIns="96811" spcCol="1270" anchor="ctr"/>
          <a:lstStyle/>
          <a:p>
            <a:pPr defTabSz="755650" eaLnBrk="1" fontAlgn="auto" hangingPunct="1">
              <a:lnSpc>
                <a:spcPct val="90000"/>
              </a:lnSpc>
              <a:spcBef>
                <a:spcPts val="0"/>
              </a:spcBef>
              <a:spcAft>
                <a:spcPct val="35000"/>
              </a:spcAft>
              <a:defRPr/>
            </a:pPr>
            <a:r>
              <a:rPr lang="ms-MY" sz="2400" kern="0" dirty="0">
                <a:ln w="3175" cmpd="sng">
                  <a:solidFill>
                    <a:schemeClr val="tx1"/>
                  </a:solidFill>
                  <a:prstDash val="solid"/>
                </a:ln>
                <a:effectLst>
                  <a:glow rad="165100">
                    <a:schemeClr val="bg1"/>
                  </a:glow>
                  <a:outerShdw blurRad="38100" dist="38100" dir="2700000" algn="tl">
                    <a:srgbClr val="000000">
                      <a:alpha val="43137"/>
                    </a:srgbClr>
                  </a:outerShdw>
                </a:effectLst>
                <a:latin typeface="Arial"/>
              </a:rPr>
              <a:t>Kedua :</a:t>
            </a:r>
            <a:r>
              <a:rPr lang="ms-MY" sz="2400" kern="0" dirty="0">
                <a:ln w="3175" cmpd="sng">
                  <a:solidFill>
                    <a:srgbClr val="FFFF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rPr>
              <a:t> Ibu bapa dan masyakarat juga perlu berperanan sebagai seorang guru di luar sekolah</a:t>
            </a:r>
            <a:endParaRPr lang="en-MY" sz="2400" kern="0" dirty="0">
              <a:ln w="3175" cmpd="sng">
                <a:solidFill>
                  <a:sysClr val="windowText" lastClr="000000"/>
                </a:solidFill>
                <a:prstDash val="solid"/>
              </a:ln>
              <a:solidFill>
                <a:sysClr val="windowText" lastClr="000000"/>
              </a:solidFill>
              <a:effectLst>
                <a:glow rad="101600">
                  <a:sysClr val="windowText" lastClr="000000">
                    <a:alpha val="60000"/>
                  </a:sysClr>
                </a:glow>
                <a:outerShdw blurRad="38100" dist="38100" dir="2700000" algn="tl">
                  <a:srgbClr val="000000">
                    <a:alpha val="43137"/>
                  </a:srgbClr>
                </a:outerShdw>
              </a:effectLst>
              <a:latin typeface="Arial"/>
            </a:endParaRPr>
          </a:p>
        </p:txBody>
      </p:sp>
      <p:sp>
        <p:nvSpPr>
          <p:cNvPr id="5" name="Freeform 7"/>
          <p:cNvSpPr/>
          <p:nvPr/>
        </p:nvSpPr>
        <p:spPr>
          <a:xfrm>
            <a:off x="533400" y="3124200"/>
            <a:ext cx="8069822" cy="106680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28575" cap="flat" cmpd="sng" algn="ctr">
            <a:solidFill>
              <a:schemeClr val="tx1"/>
            </a:solidFill>
            <a:prstDash val="solid"/>
          </a:ln>
          <a:effectLst>
            <a:outerShdw blurRad="40000" dist="20000" dir="5400000" rotWithShape="0">
              <a:srgbClr val="000000">
                <a:alpha val="38000"/>
              </a:srgbClr>
            </a:outerShdw>
          </a:effectLst>
        </p:spPr>
        <p:txBody>
          <a:bodyPr lIns="96811" tIns="96811" rIns="96811" bIns="96811" spcCol="1270" anchor="ctr"/>
          <a:lstStyle/>
          <a:p>
            <a:pPr defTabSz="755650" eaLnBrk="1" fontAlgn="auto" hangingPunct="1">
              <a:lnSpc>
                <a:spcPct val="90000"/>
              </a:lnSpc>
              <a:spcBef>
                <a:spcPts val="0"/>
              </a:spcBef>
              <a:spcAft>
                <a:spcPct val="35000"/>
              </a:spcAft>
              <a:defRPr/>
            </a:pPr>
            <a:r>
              <a:rPr lang="ms-MY" sz="2400" kern="0" dirty="0">
                <a:ln w="3175" cmpd="sng">
                  <a:solidFill>
                    <a:schemeClr val="tx1"/>
                  </a:solidFill>
                  <a:prstDash val="solid"/>
                </a:ln>
                <a:effectLst>
                  <a:glow rad="165100">
                    <a:schemeClr val="bg1"/>
                  </a:glow>
                  <a:outerShdw blurRad="38100" dist="38100" dir="2700000" algn="tl">
                    <a:srgbClr val="000000">
                      <a:alpha val="43137"/>
                    </a:srgbClr>
                  </a:outerShdw>
                </a:effectLst>
                <a:latin typeface="Arial"/>
              </a:rPr>
              <a:t>Ketiga :</a:t>
            </a:r>
            <a:r>
              <a:rPr lang="ms-MY" sz="2400" kern="0" dirty="0">
                <a:ln w="3175" cmpd="sng">
                  <a:solidFill>
                    <a:srgbClr val="FFFF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rPr>
              <a:t> </a:t>
            </a:r>
            <a:r>
              <a:rPr lang="ms-MY" sz="2400" kern="0" dirty="0" smtClean="0">
                <a:ln w="3175" cmpd="sng">
                  <a:solidFill>
                    <a:srgbClr val="FFFF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rPr>
              <a:t>Pengurusan masa yang berkualiti penting bagi melahirkan pelajar yang cemerlang akademik dan akhlaknya</a:t>
            </a:r>
            <a:endParaRPr lang="en-MY" sz="2400" kern="0" dirty="0">
              <a:ln w="3175" cmpd="sng">
                <a:solidFill>
                  <a:sysClr val="windowText" lastClr="000000"/>
                </a:solidFill>
                <a:prstDash val="solid"/>
              </a:ln>
              <a:solidFill>
                <a:sysClr val="windowText" lastClr="000000"/>
              </a:solidFill>
              <a:effectLst>
                <a:glow rad="101600">
                  <a:sysClr val="windowText" lastClr="000000">
                    <a:alpha val="60000"/>
                  </a:sysClr>
                </a:glow>
                <a:outerShdw blurRad="38100" dist="38100" dir="2700000" algn="tl">
                  <a:srgbClr val="000000">
                    <a:alpha val="43137"/>
                  </a:srgbClr>
                </a:outerShdw>
              </a:effectLst>
              <a:latin typeface="Arial"/>
            </a:endParaRPr>
          </a:p>
        </p:txBody>
      </p:sp>
      <p:sp>
        <p:nvSpPr>
          <p:cNvPr id="6" name="Round Diagonal Corner Rectangle 5"/>
          <p:cNvSpPr/>
          <p:nvPr/>
        </p:nvSpPr>
        <p:spPr>
          <a:xfrm>
            <a:off x="533400" y="338336"/>
            <a:ext cx="8077200" cy="576064"/>
          </a:xfrm>
          <a:prstGeom prst="round2DiagRect">
            <a:avLst/>
          </a:prstGeom>
          <a:solidFill>
            <a:schemeClr val="accent3"/>
          </a:solidFill>
          <a:ln w="28575" cap="flat" cmpd="sng" algn="ctr">
            <a:solidFill>
              <a:schemeClr val="bg1"/>
            </a:solidFill>
            <a:prstDash val="solid"/>
          </a:ln>
          <a:effectLst>
            <a:outerShdw blurRad="40000" dist="23000" dir="5400000" rotWithShape="0">
              <a:srgbClr val="000000">
                <a:alpha val="35000"/>
              </a:srgbClr>
            </a:outerShdw>
          </a:effectLst>
        </p:spPr>
        <p:txBody>
          <a:bodyPr lIns="252000" anchor="ctr"/>
          <a:lstStyle/>
          <a:p>
            <a:pPr algn="ctr" eaLnBrk="1" fontAlgn="auto" hangingPunct="1">
              <a:spcBef>
                <a:spcPts val="0"/>
              </a:spcBef>
              <a:spcAft>
                <a:spcPts val="0"/>
              </a:spcAft>
              <a:defRPr/>
            </a:pPr>
            <a:r>
              <a:rPr lang="en-US" sz="3200" kern="0" dirty="0" err="1">
                <a:ln w="3175" cmpd="sng">
                  <a:solidFill>
                    <a:schemeClr val="bg1"/>
                  </a:solidFill>
                  <a:prstDash val="solid"/>
                </a:ln>
                <a:solidFill>
                  <a:schemeClr val="bg1"/>
                </a:solidFill>
                <a:effectLst>
                  <a:glow rad="101600">
                    <a:schemeClr val="tx1"/>
                  </a:glow>
                  <a:outerShdw blurRad="38100" dist="38100" dir="2700000" algn="tl">
                    <a:srgbClr val="000000">
                      <a:alpha val="43137"/>
                    </a:srgbClr>
                  </a:outerShdw>
                </a:effectLst>
                <a:latin typeface="Arial"/>
              </a:rPr>
              <a:t>Kesimpulan</a:t>
            </a:r>
            <a:endParaRPr lang="en-US" sz="3200" kern="0" dirty="0">
              <a:ln w="3175" cmpd="sng">
                <a:solidFill>
                  <a:schemeClr val="bg1"/>
                </a:solidFill>
                <a:prstDash val="solid"/>
              </a:ln>
              <a:solidFill>
                <a:schemeClr val="bg1"/>
              </a:solidFill>
              <a:effectLst>
                <a:glow rad="101600">
                  <a:schemeClr val="tx1"/>
                </a:glow>
                <a:outerShdw blurRad="38100" dist="38100" dir="2700000" algn="tl">
                  <a:srgbClr val="000000">
                    <a:alpha val="43137"/>
                  </a:srgbClr>
                </a:outerShdw>
              </a:effectLst>
              <a:latin typeface="Arial"/>
            </a:endParaRPr>
          </a:p>
        </p:txBody>
      </p:sp>
      <p:sp>
        <p:nvSpPr>
          <p:cNvPr id="7" name="Freeform 6"/>
          <p:cNvSpPr/>
          <p:nvPr/>
        </p:nvSpPr>
        <p:spPr>
          <a:xfrm>
            <a:off x="533400" y="4267200"/>
            <a:ext cx="8077200" cy="106680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96811" tIns="96811" rIns="96811" bIns="96811" spcCol="1270" anchor="ctr"/>
          <a:lstStyle/>
          <a:p>
            <a:pPr defTabSz="755650" eaLnBrk="1" fontAlgn="auto" hangingPunct="1">
              <a:lnSpc>
                <a:spcPct val="90000"/>
              </a:lnSpc>
              <a:spcBef>
                <a:spcPts val="0"/>
              </a:spcBef>
              <a:spcAft>
                <a:spcPct val="35000"/>
              </a:spcAft>
              <a:defRPr/>
            </a:pPr>
            <a:r>
              <a:rPr lang="ms-MY" sz="2400" kern="0" dirty="0" smtClean="0">
                <a:ln w="3175" cmpd="sng">
                  <a:solidFill>
                    <a:schemeClr val="tx1"/>
                  </a:solidFill>
                  <a:prstDash val="solid"/>
                </a:ln>
                <a:effectLst>
                  <a:glow rad="165100">
                    <a:schemeClr val="bg1"/>
                  </a:glow>
                  <a:outerShdw blurRad="38100" dist="38100" dir="2700000" algn="tl">
                    <a:srgbClr val="000000">
                      <a:alpha val="43137"/>
                    </a:srgbClr>
                  </a:outerShdw>
                </a:effectLst>
                <a:latin typeface="Arial"/>
              </a:rPr>
              <a:t>Keempat </a:t>
            </a:r>
            <a:r>
              <a:rPr lang="ms-MY" sz="2400" kern="0" dirty="0">
                <a:ln w="3175" cmpd="sng">
                  <a:solidFill>
                    <a:schemeClr val="tx1"/>
                  </a:solidFill>
                  <a:prstDash val="solid"/>
                </a:ln>
                <a:effectLst>
                  <a:glow rad="165100">
                    <a:schemeClr val="bg1"/>
                  </a:glow>
                  <a:outerShdw blurRad="38100" dist="38100" dir="2700000" algn="tl">
                    <a:srgbClr val="000000">
                      <a:alpha val="43137"/>
                    </a:srgbClr>
                  </a:outerShdw>
                </a:effectLst>
                <a:latin typeface="Arial"/>
              </a:rPr>
              <a:t>:</a:t>
            </a:r>
            <a:r>
              <a:rPr lang="ms-MY" sz="2400" kern="0" dirty="0">
                <a:ln w="3175" cmpd="sng">
                  <a:solidFill>
                    <a:srgbClr val="FFFF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rPr>
              <a:t> Negara amat memerlukan modal insan yang berkelakuan baik dan mempunyai kemahiran yang tinggi</a:t>
            </a:r>
            <a:r>
              <a:rPr lang="ms-MY" sz="2400" kern="0" dirty="0" smtClean="0">
                <a:ln w="3175" cmpd="sng">
                  <a:solidFill>
                    <a:srgbClr val="FFFF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rPr>
              <a:t>;</a:t>
            </a:r>
            <a:endParaRPr lang="en-MY" sz="2400" kern="0" dirty="0">
              <a:ln w="3175" cmpd="sng">
                <a:solidFill>
                  <a:sysClr val="windowText" lastClr="000000"/>
                </a:solidFill>
                <a:prstDash val="solid"/>
              </a:ln>
              <a:solidFill>
                <a:sysClr val="windowText" lastClr="000000"/>
              </a:solidFill>
              <a:effectLst>
                <a:glow rad="101600">
                  <a:sysClr val="windowText" lastClr="000000">
                    <a:alpha val="60000"/>
                  </a:sysClr>
                </a:glow>
                <a:outerShdw blurRad="38100" dist="38100" dir="2700000" algn="tl">
                  <a:srgbClr val="000000">
                    <a:alpha val="43137"/>
                  </a:srgbClr>
                </a:outerShdw>
              </a:effectLst>
              <a:latin typeface="Arial"/>
            </a:endParaRPr>
          </a:p>
        </p:txBody>
      </p:sp>
      <p:sp>
        <p:nvSpPr>
          <p:cNvPr id="8" name="Freeform 7"/>
          <p:cNvSpPr/>
          <p:nvPr/>
        </p:nvSpPr>
        <p:spPr>
          <a:xfrm>
            <a:off x="533400" y="5410200"/>
            <a:ext cx="8077200" cy="127031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lIns="96811" tIns="96811" rIns="96811" bIns="96811" spcCol="1270" anchor="ctr"/>
          <a:lstStyle/>
          <a:p>
            <a:pPr defTabSz="755650" eaLnBrk="1" fontAlgn="auto" hangingPunct="1">
              <a:lnSpc>
                <a:spcPct val="90000"/>
              </a:lnSpc>
              <a:spcBef>
                <a:spcPts val="0"/>
              </a:spcBef>
              <a:spcAft>
                <a:spcPct val="35000"/>
              </a:spcAft>
              <a:defRPr/>
            </a:pPr>
            <a:r>
              <a:rPr lang="ms-MY" sz="2400" kern="0" dirty="0" smtClean="0">
                <a:ln w="3175" cmpd="sng">
                  <a:solidFill>
                    <a:schemeClr val="tx1"/>
                  </a:solidFill>
                  <a:prstDash val="solid"/>
                </a:ln>
                <a:effectLst>
                  <a:glow rad="165100">
                    <a:schemeClr val="bg1"/>
                  </a:glow>
                  <a:outerShdw blurRad="38100" dist="38100" dir="2700000" algn="tl">
                    <a:srgbClr val="000000">
                      <a:alpha val="43137"/>
                    </a:srgbClr>
                  </a:outerShdw>
                </a:effectLst>
                <a:latin typeface="Arial"/>
              </a:rPr>
              <a:t>Kelima </a:t>
            </a:r>
            <a:r>
              <a:rPr lang="ms-MY" sz="2400" kern="0" dirty="0">
                <a:ln w="3175" cmpd="sng">
                  <a:solidFill>
                    <a:schemeClr val="tx1"/>
                  </a:solidFill>
                  <a:prstDash val="solid"/>
                </a:ln>
                <a:effectLst>
                  <a:glow rad="165100">
                    <a:schemeClr val="bg1"/>
                  </a:glow>
                  <a:outerShdw blurRad="38100" dist="38100" dir="2700000" algn="tl">
                    <a:srgbClr val="000000">
                      <a:alpha val="43137"/>
                    </a:srgbClr>
                  </a:outerShdw>
                </a:effectLst>
                <a:latin typeface="Arial"/>
              </a:rPr>
              <a:t>:</a:t>
            </a:r>
            <a:r>
              <a:rPr lang="ms-MY" sz="2400" kern="0" dirty="0">
                <a:ln w="3175" cmpd="sng">
                  <a:solidFill>
                    <a:srgbClr val="FFFF00"/>
                  </a:solidFill>
                  <a:prstDash val="solid"/>
                </a:ln>
                <a:solidFill>
                  <a:srgbClr val="FFFF00"/>
                </a:solidFill>
                <a:effectLst>
                  <a:glow rad="101600">
                    <a:sysClr val="windowText" lastClr="000000">
                      <a:alpha val="60000"/>
                    </a:sysClr>
                  </a:glow>
                  <a:outerShdw blurRad="38100" dist="38100" dir="2700000" algn="tl">
                    <a:srgbClr val="000000">
                      <a:alpha val="43137"/>
                    </a:srgbClr>
                  </a:outerShdw>
                </a:effectLst>
                <a:latin typeface="Arial"/>
              </a:rPr>
              <a:t> Semua pihak perlu berganding bahu dalam memartabat pendidikan demi mencapai kebahagian dunia dan akhirat</a:t>
            </a:r>
            <a:endParaRPr lang="en-MY" sz="2400" kern="0" dirty="0">
              <a:ln w="3175" cmpd="sng">
                <a:solidFill>
                  <a:sysClr val="windowText" lastClr="000000"/>
                </a:solidFill>
                <a:prstDash val="solid"/>
              </a:ln>
              <a:solidFill>
                <a:sysClr val="windowText" lastClr="000000"/>
              </a:solidFill>
              <a:effectLst>
                <a:glow rad="101600">
                  <a:sysClr val="windowText" lastClr="000000">
                    <a:alpha val="60000"/>
                  </a:sysClr>
                </a:glow>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88141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148208" y="76200"/>
            <a:ext cx="88162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Jumu’ah</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2</a:t>
            </a:r>
            <a:endParaRPr lang="en-US" sz="2800" dirty="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151055"/>
            <a:ext cx="8915400" cy="2554545"/>
          </a:xfrm>
          <a:prstGeom prst="rect">
            <a:avLst/>
          </a:prstGeom>
          <a:solidFill>
            <a:schemeClr val="accent6">
              <a:lumMod val="50000"/>
              <a:alpha val="24000"/>
            </a:schemeClr>
          </a:solidFill>
        </p:spPr>
        <p:txBody>
          <a:bodyPr wrap="square">
            <a:spAutoFit/>
          </a:bodyPr>
          <a:lstStyle/>
          <a:p>
            <a:pPr algn="ct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mengutuskan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kalangan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orang-orang (Arab)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Ummiyyin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seorang</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bangsa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sendiri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membacakan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ayat-ayat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membuktikan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keesaan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kekuasaanNya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membersihkan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iktiqad</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mengajarkan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Kitab</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(Al-Quran)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Hikmah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pengetahuan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mendalam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mengenai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hukum-hukum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Syarak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Sesungguhnya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kedatangan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kesesatan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nyata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62046" y="1338441"/>
            <a:ext cx="8630434" cy="2123658"/>
          </a:xfrm>
          <a:prstGeom prst="rect">
            <a:avLst/>
          </a:prstGeom>
          <a:solidFill>
            <a:schemeClr val="tx2">
              <a:alpha val="38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الَّذِي بَعَثَ فِي الْأُمِّيِّينَ رَسُولًا مِّنْهُمْ يَتْلُو عَلَيْهِمْ آيَاتِهِ وَيُزَكِّيهِمْ وَيُعَلِّمُهُمُ الْكِتَابَ وَالْحِكْمَةَ وَإِن كَانُوا مِن قَبْلُ لَفِي ضَلَالٍ مُّبِينٍ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8141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779925"/>
            <a:ext cx="9144000" cy="347787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4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147614"/>
            <a:ext cx="8712968" cy="842986"/>
          </a:xfrm>
          <a:prstGeom prst="roundRect">
            <a:avLst>
              <a:gd name="adj" fmla="val 16667"/>
            </a:avLst>
          </a:prstGeom>
          <a:no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88141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8401469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5513571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4" name="Rectangle 3"/>
          <p:cNvSpPr/>
          <p:nvPr/>
        </p:nvSpPr>
        <p:spPr>
          <a:xfrm>
            <a:off x="0" y="2286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5" name="Rectangle 4"/>
          <p:cNvSpPr/>
          <p:nvPr/>
        </p:nvSpPr>
        <p:spPr>
          <a:xfrm>
            <a:off x="504056" y="1585922"/>
            <a:ext cx="81724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428596" y="3997024"/>
            <a:ext cx="8572528" cy="1446550"/>
          </a:xfrm>
          <a:prstGeom prst="rect">
            <a:avLst/>
          </a:prstGeom>
          <a:no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062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0" y="1358081"/>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524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688471"/>
            <a:ext cx="8643998" cy="2246769"/>
          </a:xfrm>
          <a:prstGeom prst="rect">
            <a:avLst/>
          </a:prstGeom>
          <a:no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144016" y="1480029"/>
            <a:ext cx="8820472" cy="1754326"/>
          </a:xfrm>
          <a:prstGeom prst="rect">
            <a:avLst/>
          </a:prstGeom>
          <a:solidFill>
            <a:srgbClr val="002060">
              <a:alpha val="25000"/>
            </a:srgb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632138"/>
            <a:ext cx="8286808" cy="2554545"/>
          </a:xfrm>
          <a:prstGeom prst="rect">
            <a:avLst/>
          </a:prstGeom>
          <a:noFill/>
          <a:ln w="57150">
            <a:noFill/>
          </a:ln>
        </p:spPr>
        <p:txBody>
          <a:bodyPr wrap="square">
            <a:spAutoFit/>
          </a:bodyPr>
          <a:lstStyle/>
          <a:p>
            <a:pPr algn="ctr">
              <a:defRPr/>
            </a:pP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76200"/>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73984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804810" y="254913"/>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95536" y="1524923"/>
            <a:ext cx="8388424" cy="923330"/>
          </a:xfrm>
          <a:prstGeom prst="rect">
            <a:avLst/>
          </a:prstGeom>
          <a:solidFill>
            <a:schemeClr val="tx2">
              <a:alpha val="3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وَاشْكُرُوهُ عَلَى آلاَئِهِ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وَنَعْمَائِهِ</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44016" y="3774519"/>
            <a:ext cx="8892480" cy="1292662"/>
          </a:xfrm>
          <a:prstGeom prst="rect">
            <a:avLst/>
          </a:prstGeom>
          <a:noFill/>
          <a:ln w="9525">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pengurniaan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anugerahnya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7398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533400" y="76200"/>
            <a:ext cx="8236146" cy="954107"/>
          </a:xfrm>
          <a:prstGeom prst="rect">
            <a:avLst/>
          </a:prstGeom>
        </p:spPr>
        <p:txBody>
          <a:bodyPr>
            <a:spAutoFit/>
          </a:bodyPr>
          <a:lstStyle/>
          <a:p>
            <a:pPr algn="ctr">
              <a:defRPr/>
            </a:pPr>
            <a:r>
              <a:rPr lang="sv-SE" sz="2800"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a typeface="Times New Roman"/>
              </a:rPr>
              <a:t>Al Quran telah mengingatkan kita tentang kepentingan masa. </a:t>
            </a:r>
          </a:p>
        </p:txBody>
      </p:sp>
      <p:sp>
        <p:nvSpPr>
          <p:cNvPr id="4" name="Rectangle 3"/>
          <p:cNvSpPr/>
          <p:nvPr/>
        </p:nvSpPr>
        <p:spPr>
          <a:xfrm>
            <a:off x="806533" y="1258907"/>
            <a:ext cx="7467600" cy="1676400"/>
          </a:xfrm>
          <a:prstGeom prst="rect">
            <a:avLst/>
          </a:prstGeom>
          <a:ln/>
        </p:spPr>
        <p:style>
          <a:lnRef idx="1">
            <a:schemeClr val="accent2"/>
          </a:lnRef>
          <a:fillRef idx="2">
            <a:schemeClr val="accent2"/>
          </a:fillRef>
          <a:effectRef idx="1">
            <a:schemeClr val="accent2"/>
          </a:effectRef>
          <a:fontRef idx="minor">
            <a:schemeClr val="dk1"/>
          </a:fontRef>
        </p:style>
        <p:txBody>
          <a:bodyPr lIns="107658" tIns="107658" rIns="107658" bIns="107658" spcCol="1270" anchor="ctr"/>
          <a:lstStyle/>
          <a:p>
            <a:pPr algn="ctr" defTabSz="844550">
              <a:lnSpc>
                <a:spcPct val="90000"/>
              </a:lnSpc>
              <a:spcAft>
                <a:spcPct val="35000"/>
              </a:spcAft>
              <a:defRPr/>
            </a:pP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S</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ebagai</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umat</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Islam,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masa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berkualiti</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amat</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penting</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khususnya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kepada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anak-anak</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pelajar</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t>
            </a:r>
          </a:p>
        </p:txBody>
      </p:sp>
      <p:sp>
        <p:nvSpPr>
          <p:cNvPr id="5" name="Pentagon 4"/>
          <p:cNvSpPr/>
          <p:nvPr/>
        </p:nvSpPr>
        <p:spPr>
          <a:xfrm>
            <a:off x="806532" y="4840307"/>
            <a:ext cx="7804067" cy="1447800"/>
          </a:xfrm>
          <a:prstGeom prst="homePlate">
            <a:avLst>
              <a:gd name="adj" fmla="val 4021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lIns="107658" tIns="107658" rIns="107658" bIns="107658" spcCol="1270" anchor="ctr"/>
          <a:lstStyle/>
          <a:p>
            <a:pPr algn="ctr" defTabSz="844550">
              <a:lnSpc>
                <a:spcPct val="90000"/>
              </a:lnSpc>
              <a:spcAft>
                <a:spcPct val="35000"/>
              </a:spcAft>
              <a:defRPr/>
            </a:pP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Marilah</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kita</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bersama-sama</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memastikan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kualiti</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masa</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anak-anak</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dijaga</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dan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diuruskan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dengan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baik</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agar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tidak</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menyesal</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di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kemudian</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r>
              <a:rPr lang="en-US" sz="2400" kern="0" dirty="0" err="1">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hari</a:t>
            </a:r>
            <a:r>
              <a:rPr lang="en-US" sz="24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 </a:t>
            </a:r>
            <a:endParaRPr lang="en-MY" sz="2400" kern="0" dirty="0">
              <a:ln w="3175" cmpd="sng">
                <a:solidFill>
                  <a:srgbClr val="FFFFFF"/>
                </a:solidFill>
                <a:prstDash val="solid"/>
              </a:ln>
              <a:solidFill>
                <a:srgbClr val="FFFFFF"/>
              </a:solidFill>
              <a:effectLst>
                <a:glow rad="127000">
                  <a:sysClr val="windowText" lastClr="000000"/>
                </a:glow>
                <a:outerShdw blurRad="63500" dir="3600000" algn="tl" rotWithShape="0">
                  <a:srgbClr val="000000">
                    <a:alpha val="70000"/>
                  </a:srgbClr>
                </a:outerShdw>
              </a:effectLst>
              <a:latin typeface="Arial"/>
            </a:endParaRPr>
          </a:p>
        </p:txBody>
      </p:sp>
      <p:sp>
        <p:nvSpPr>
          <p:cNvPr id="6" name="Rectangle 5"/>
          <p:cNvSpPr/>
          <p:nvPr/>
        </p:nvSpPr>
        <p:spPr>
          <a:xfrm>
            <a:off x="806532" y="3240107"/>
            <a:ext cx="7467600" cy="1419170"/>
          </a:xfrm>
          <a:prstGeom prst="rect">
            <a:avLst/>
          </a:prstGeom>
          <a:solidFill>
            <a:sysClr val="window" lastClr="FFFFFF"/>
          </a:solidFill>
          <a:ln w="25400" cap="flat" cmpd="sng" algn="ctr">
            <a:solidFill>
              <a:srgbClr val="C00000"/>
            </a:solidFill>
            <a:prstDash val="solid"/>
          </a:ln>
          <a:effectLst/>
        </p:spPr>
        <p:txBody>
          <a:bodyPr lIns="107658" tIns="107658" rIns="107658" bIns="107658" spcCol="1270" anchor="ctr"/>
          <a:lstStyle/>
          <a:p>
            <a:pPr algn="ctr" defTabSz="844550" eaLnBrk="1" fontAlgn="auto" hangingPunct="1">
              <a:lnSpc>
                <a:spcPct val="90000"/>
              </a:lnSpc>
              <a:spcBef>
                <a:spcPts val="0"/>
              </a:spcBef>
              <a:spcAft>
                <a:spcPct val="35000"/>
              </a:spcAft>
              <a:defRPr/>
            </a:pP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Hasil</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kajian</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yang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telah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dibuat</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masa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anak-anak</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berada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di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sekolah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hanya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15%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manakala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masa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untuk</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tidur</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33%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sementara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52% pula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masa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anak-anak</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berada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di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rumah</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dan</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bersama</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komuniti</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masyarakat</a:t>
            </a:r>
            <a:r>
              <a:rPr lang="en-US" sz="2400" kern="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t>
            </a:r>
          </a:p>
        </p:txBody>
      </p:sp>
    </p:spTree>
    <p:extLst>
      <p:ext uri="{BB962C8B-B14F-4D97-AF65-F5344CB8AC3E}">
        <p14:creationId xmlns:p14="http://schemas.microsoft.com/office/powerpoint/2010/main" val="2273984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148208" y="152400"/>
            <a:ext cx="8816280"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62046" y="1414641"/>
            <a:ext cx="8630434" cy="2123658"/>
          </a:xfrm>
          <a:prstGeom prst="rect">
            <a:avLst/>
          </a:prstGeom>
          <a:solidFill>
            <a:schemeClr val="tx2">
              <a:alpha val="38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"اِغْتَنِمْ خَمْسًا قَبْلَ خَمْسٍ : شَبَابَكَ قَبْلَ هَرَمِكَ ، وَصِحَّتَكَ قَبْلَ سَقَمِكَ ، وَغِنَاكَ قَبْلَ فَقْرِكَ ،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وَفَرَاغَكَ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قَبْلَ شُغْلِكَ ، وَحَيَاتَكَ قَبْلَ مَوْتِكَ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10570" y="4495800"/>
            <a:ext cx="8915400" cy="2308324"/>
          </a:xfrm>
          <a:prstGeom prst="rect">
            <a:avLst/>
          </a:prstGeom>
          <a:solidFill>
            <a:schemeClr val="accent6">
              <a:lumMod val="50000"/>
              <a:alpha val="24000"/>
            </a:schemeClr>
          </a:solidFill>
        </p:spPr>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Rebutlah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peluang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lima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lima yang lain,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mudamu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sihatmu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faqirmu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lapangmu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sibukmu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keadaanmu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masih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datangnya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matimu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riwayat</a:t>
            </a:r>
            <a:r>
              <a:rPr lang="en-US"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Tirmizi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p14="http://schemas.microsoft.com/office/powerpoint/2010/main" val="227398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09499176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7711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251520" y="1596733"/>
            <a:ext cx="8712968"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9648" y="43915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67941"/>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30621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74833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42057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58891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500946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92961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408627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894122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094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190038" y="0"/>
            <a:ext cx="88162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Zumar</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9</a:t>
            </a:r>
            <a:endParaRPr lang="en-US" sz="2800" dirty="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6200" y="3886200"/>
            <a:ext cx="8915400" cy="2554545"/>
          </a:xfrm>
          <a:prstGeom prst="rect">
            <a:avLst/>
          </a:prstGeom>
          <a:solidFill>
            <a:schemeClr val="accent6">
              <a:lumMod val="50000"/>
              <a:alpha val="24000"/>
            </a:schemeClr>
          </a:solidFill>
        </p:spPr>
        <p:txBody>
          <a:bodyPr wrap="square">
            <a:spAutoFit/>
          </a:bodyPr>
          <a:lstStyle/>
          <a:p>
            <a:pPr algn="ct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Engkaukah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sujud</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berdiri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sambil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takutkan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Adakah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pelajaran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berakal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28600" y="1677650"/>
            <a:ext cx="8630434" cy="1569660"/>
          </a:xfrm>
          <a:prstGeom prst="rect">
            <a:avLst/>
          </a:prstGeom>
          <a:solidFill>
            <a:schemeClr val="tx2">
              <a:alpha val="38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هَلْ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يَسْتَوِى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الَّذِينَ يَعْلَمُونَ وَالَّذِينَ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يَعْلَمُونَ إِنَّمَا يَتَذَكَّرُ أُوْلُوا الْأَلْبَابِ</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062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0" y="1728698"/>
            <a:ext cx="9144000" cy="1754326"/>
          </a:xfrm>
          <a:prstGeom prst="rect">
            <a:avLst/>
          </a:prstGeom>
          <a:solidFill>
            <a:srgbClr val="002060">
              <a:alpha val="3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وَأَشْهَدُ أَن لاَّ إِلَهَ إِلاَّ اللهُ وَحْدَهُ لاَ شَرِيكَ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لَهُ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وَرَسُولُهُ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ectangle 3"/>
          <p:cNvSpPr/>
          <p:nvPr/>
        </p:nvSpPr>
        <p:spPr>
          <a:xfrm>
            <a:off x="71434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105542"/>
            <a:ext cx="8643998" cy="1815882"/>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0621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35496" y="1660629"/>
            <a:ext cx="9029760" cy="1754326"/>
          </a:xfrm>
          <a:prstGeom prst="rect">
            <a:avLst/>
          </a:prstGeom>
          <a:solidFill>
            <a:srgbClr val="002060">
              <a:alpha val="27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395536" y="403244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0621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524000"/>
            <a:ext cx="8915400" cy="1569660"/>
          </a:xfrm>
          <a:prstGeom prst="rect">
            <a:avLst/>
          </a:prstGeom>
          <a:solidFill>
            <a:srgbClr val="00206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395536" y="4032448"/>
            <a:ext cx="8286808" cy="1569660"/>
          </a:xfrm>
          <a:prstGeom prst="rect">
            <a:avLst/>
          </a:prstGeom>
          <a:noFill/>
          <a:ln w="57150">
            <a:noFill/>
          </a:ln>
        </p:spPr>
        <p:txBody>
          <a:bodyPr wrap="square">
            <a:spAutoFit/>
          </a:bodyPr>
          <a:lstStyle/>
          <a:p>
            <a:pPr algn="ctr" fontAlgn="auto">
              <a:spcBef>
                <a:spcPts val="0"/>
              </a:spcBef>
              <a:spcAft>
                <a:spcPts val="0"/>
              </a:spcAft>
              <a:defRPr/>
            </a:pP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beriman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taqwa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-kali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a:t>
            </a:r>
          </a:p>
        </p:txBody>
      </p:sp>
    </p:spTree>
    <p:extLst>
      <p:ext uri="{BB962C8B-B14F-4D97-AF65-F5344CB8AC3E}">
        <p14:creationId xmlns:p14="http://schemas.microsoft.com/office/powerpoint/2010/main" val="13062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Tree>
    <p:extLst>
      <p:ext uri="{BB962C8B-B14F-4D97-AF65-F5344CB8AC3E}">
        <p14:creationId xmlns:p14="http://schemas.microsoft.com/office/powerpoint/2010/main" val="282923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791018" y="3281772"/>
            <a:ext cx="7632848" cy="1106758"/>
          </a:xfrm>
          <a:prstGeom prst="rect">
            <a:avLst/>
          </a:prstGeom>
          <a:gradFill rotWithShape="1">
            <a:gsLst>
              <a:gs pos="0">
                <a:srgbClr val="005BD3">
                  <a:tint val="50000"/>
                  <a:satMod val="300000"/>
                </a:srgbClr>
              </a:gs>
              <a:gs pos="35000">
                <a:srgbClr val="005BD3">
                  <a:tint val="37000"/>
                  <a:satMod val="300000"/>
                </a:srgbClr>
              </a:gs>
              <a:gs pos="100000">
                <a:srgbClr val="005BD3">
                  <a:tint val="15000"/>
                  <a:satMod val="350000"/>
                </a:srgbClr>
              </a:gs>
            </a:gsLst>
            <a:lin ang="16200000" scaled="1"/>
          </a:gradFill>
          <a:ln w="2857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lIns="165149" tIns="165149" rIns="165149" bIns="165149" spcCol="1270" anchor="ctr"/>
          <a:lstStyle/>
          <a:p>
            <a:pPr algn="ctr" defTabSz="1289050" eaLnBrk="1" fontAlgn="auto" hangingPunct="1">
              <a:lnSpc>
                <a:spcPct val="90000"/>
              </a:lnSpc>
              <a:spcBef>
                <a:spcPts val="0"/>
              </a:spcBef>
              <a:spcAft>
                <a:spcPct val="35000"/>
              </a:spcAft>
              <a:defRPr/>
            </a:pPr>
            <a:r>
              <a:rPr lang="fi-FI" sz="2600" dirty="0">
                <a:ln w="3175" cmpd="sng">
                  <a:solidFill>
                    <a:srgbClr val="FFC000"/>
                  </a:solidFill>
                  <a:prstDash val="solid"/>
                </a:ln>
                <a:solidFill>
                  <a:srgbClr val="FFFFFF"/>
                </a:solidFill>
                <a:effectLst>
                  <a:glow rad="139700">
                    <a:srgbClr val="151515"/>
                  </a:glow>
                  <a:outerShdw blurRad="63500" dir="3600000" algn="tl" rotWithShape="0">
                    <a:srgbClr val="000000">
                      <a:alpha val="70000"/>
                    </a:srgbClr>
                  </a:outerShdw>
                </a:effectLst>
                <a:latin typeface="Arial"/>
              </a:rPr>
              <a:t>Ingatlah, walau apa pun kedudukan kita sekarang</a:t>
            </a:r>
            <a:endParaRPr lang="en-MY" sz="2600" dirty="0">
              <a:ln w="3175" cmpd="sng">
                <a:solidFill>
                  <a:srgbClr val="FFC000"/>
                </a:solidFill>
                <a:prstDash val="solid"/>
              </a:ln>
              <a:solidFill>
                <a:srgbClr val="FFFFFF"/>
              </a:solidFill>
              <a:effectLst>
                <a:glow rad="139700">
                  <a:srgbClr val="151515"/>
                </a:glow>
                <a:outerShdw blurRad="63500" dir="3600000" algn="tl" rotWithShape="0">
                  <a:srgbClr val="000000">
                    <a:alpha val="70000"/>
                  </a:srgbClr>
                </a:outerShdw>
              </a:effectLst>
              <a:latin typeface="Arial"/>
            </a:endParaRPr>
          </a:p>
        </p:txBody>
      </p:sp>
      <p:sp>
        <p:nvSpPr>
          <p:cNvPr id="4" name="Rectangle 3"/>
          <p:cNvSpPr/>
          <p:nvPr/>
        </p:nvSpPr>
        <p:spPr>
          <a:xfrm>
            <a:off x="1164432" y="4544143"/>
            <a:ext cx="6988968" cy="1323257"/>
          </a:xfrm>
          <a:prstGeom prst="rect">
            <a:avLst/>
          </a:prstGeom>
          <a:solidFill>
            <a:sysClr val="window" lastClr="FFFFFF"/>
          </a:solidFill>
          <a:ln w="25400" cap="flat" cmpd="sng" algn="ctr">
            <a:solidFill>
              <a:srgbClr val="002060"/>
            </a:solidFill>
            <a:prstDash val="solid"/>
          </a:ln>
          <a:effectLst/>
        </p:spPr>
        <p:txBody>
          <a:bodyPr anchor="ctr"/>
          <a:lstStyle/>
          <a:p>
            <a:pPr algn="ctr" eaLnBrk="1" fontAlgn="auto" hangingPunct="1">
              <a:spcBef>
                <a:spcPts val="0"/>
              </a:spcBef>
              <a:spcAft>
                <a:spcPts val="0"/>
              </a:spcAft>
              <a:defRPr/>
            </a:pPr>
            <a:r>
              <a:rPr lang="fi-FI" sz="2800" kern="0" dirty="0">
                <a:ln w="3175" cmpd="sng">
                  <a:solidFill>
                    <a:srgbClr val="FFC000"/>
                  </a:solidFill>
                  <a:prstDash val="solid"/>
                </a:ln>
                <a:solidFill>
                  <a:srgbClr val="FFFF00"/>
                </a:solidFill>
                <a:effectLst>
                  <a:glow rad="127000">
                    <a:sysClr val="windowText" lastClr="000000"/>
                  </a:glow>
                  <a:outerShdw blurRad="63500" dir="3600000" algn="tl" rotWithShape="0">
                    <a:srgbClr val="000000">
                      <a:alpha val="70000"/>
                    </a:srgbClr>
                  </a:outerShdw>
                </a:effectLst>
                <a:latin typeface="Arial"/>
              </a:rPr>
              <a:t>Pastinya bermula daripada didikan seorang guru</a:t>
            </a:r>
            <a:endParaRPr lang="en-MY" sz="2800" kern="0" dirty="0">
              <a:ln w="3175" cmpd="sng">
                <a:solidFill>
                  <a:srgbClr val="FFFFFF"/>
                </a:solidFill>
                <a:prstDash val="solid"/>
              </a:ln>
              <a:solidFill>
                <a:srgbClr val="F79646">
                  <a:lumMod val="20000"/>
                  <a:lumOff val="80000"/>
                </a:srgbClr>
              </a:solidFill>
              <a:effectLst>
                <a:glow rad="127000">
                  <a:sysClr val="windowText" lastClr="000000"/>
                </a:glow>
                <a:outerShdw blurRad="63500" dir="3600000" algn="tl" rotWithShape="0">
                  <a:srgbClr val="000000">
                    <a:alpha val="70000"/>
                  </a:srgbClr>
                </a:outerShdw>
              </a:effectLst>
              <a:latin typeface="Arial"/>
            </a:endParaRPr>
          </a:p>
        </p:txBody>
      </p:sp>
      <p:sp>
        <p:nvSpPr>
          <p:cNvPr id="5" name="Down Arrow Callout 4"/>
          <p:cNvSpPr/>
          <p:nvPr/>
        </p:nvSpPr>
        <p:spPr>
          <a:xfrm>
            <a:off x="791018" y="1605372"/>
            <a:ext cx="7632848" cy="1800200"/>
          </a:xfrm>
          <a:prstGeom prst="downArrowCallout">
            <a:avLst/>
          </a:prstGeom>
          <a:gradFill flip="none" rotWithShape="1">
            <a:gsLst>
              <a:gs pos="0">
                <a:srgbClr val="00349E">
                  <a:shade val="51000"/>
                  <a:satMod val="130000"/>
                </a:srgbClr>
              </a:gs>
              <a:gs pos="80000">
                <a:srgbClr val="00349E">
                  <a:shade val="93000"/>
                  <a:satMod val="130000"/>
                </a:srgbClr>
              </a:gs>
              <a:gs pos="100000">
                <a:srgbClr val="00349E">
                  <a:shade val="94000"/>
                  <a:satMod val="135000"/>
                </a:srgbClr>
              </a:gs>
            </a:gsLst>
            <a:lin ang="5400000" scaled="1"/>
            <a:tileRect/>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lIns="165149" tIns="165149" rIns="165149" bIns="165149" spcCol="1270" anchor="ctr"/>
          <a:lstStyle/>
          <a:p>
            <a:pPr algn="ctr" defTabSz="1289050" eaLnBrk="1" fontAlgn="auto" hangingPunct="1">
              <a:lnSpc>
                <a:spcPct val="90000"/>
              </a:lnSpc>
              <a:spcBef>
                <a:spcPts val="0"/>
              </a:spcBef>
              <a:spcAft>
                <a:spcPct val="35000"/>
              </a:spcAft>
              <a:defRPr/>
            </a:pPr>
            <a:r>
              <a:rPr lang="ms-MY" sz="2800" kern="0" dirty="0">
                <a:ln w="3175" cmpd="sng">
                  <a:solidFill>
                    <a:srgbClr val="FFFF00"/>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Mengingati jasa dan pengorbanan insan-insan yang bergelar guru</a:t>
            </a:r>
            <a:endParaRPr lang="en-MY" sz="2800" kern="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endParaRPr>
          </a:p>
        </p:txBody>
      </p:sp>
      <p:sp>
        <p:nvSpPr>
          <p:cNvPr id="6" name="Rectangle 5"/>
          <p:cNvSpPr/>
          <p:nvPr/>
        </p:nvSpPr>
        <p:spPr>
          <a:xfrm>
            <a:off x="466550" y="152400"/>
            <a:ext cx="8262272" cy="892552"/>
          </a:xfrm>
          <a:prstGeom prst="rect">
            <a:avLst/>
          </a:prstGeom>
        </p:spPr>
        <p:txBody>
          <a:bodyPr>
            <a:spAutoFit/>
          </a:bodyPr>
          <a:lstStyle/>
          <a:p>
            <a:pPr algn="ctr" eaLnBrk="1" fontAlgn="auto" hangingPunct="1">
              <a:spcBef>
                <a:spcPts val="0"/>
              </a:spcBef>
              <a:spcAft>
                <a:spcPts val="0"/>
              </a:spcAft>
              <a:defRPr/>
            </a:pPr>
            <a:r>
              <a:rPr lang="sv-SE" sz="2600"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a typeface="Times New Roman"/>
              </a:rPr>
              <a:t>Tanggal 16 Mei setiap tahun telah ditetapkan sebagai sambutan Hari Guru peringkat kebangsaan</a:t>
            </a:r>
            <a:endParaRPr lang="en-MY" sz="2600" kern="0" dirty="0">
              <a:ln w="3175" cmpd="sng">
                <a:solidFill>
                  <a:srgbClr val="FFFF00"/>
                </a:solidFill>
                <a:prstDash val="solid"/>
              </a:ln>
              <a:solidFill>
                <a:srgbClr val="FFFF00"/>
              </a:solidFill>
              <a:effectLst>
                <a:glow rad="101600">
                  <a:schemeClr val="tx1"/>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130621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1564</Words>
  <Application>Microsoft Office PowerPoint</Application>
  <PresentationFormat>On-screen Show (4:3)</PresentationFormat>
  <Paragraphs>125</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12</cp:revision>
  <dcterms:created xsi:type="dcterms:W3CDTF">2016-05-11T08:18:57Z</dcterms:created>
  <dcterms:modified xsi:type="dcterms:W3CDTF">2016-05-12T08:15:33Z</dcterms:modified>
</cp:coreProperties>
</file>